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43891200" cy="32918400"/>
  <p:notesSz cx="9271000" cy="7010400"/>
  <p:defaultTextStyle>
    <a:defPPr>
      <a:defRPr lang="en-US"/>
    </a:defPPr>
    <a:lvl1pPr marL="0" algn="l" defTabSz="4389028" rtl="0" eaLnBrk="1" latinLnBrk="0" hangingPunct="1">
      <a:defRPr sz="8700" kern="1200">
        <a:solidFill>
          <a:schemeClr val="tx1"/>
        </a:solidFill>
        <a:latin typeface="+mn-lt"/>
        <a:ea typeface="+mn-ea"/>
        <a:cs typeface="+mn-cs"/>
      </a:defRPr>
    </a:lvl1pPr>
    <a:lvl2pPr marL="2194514" algn="l" defTabSz="4389028" rtl="0" eaLnBrk="1" latinLnBrk="0" hangingPunct="1">
      <a:defRPr sz="8700" kern="1200">
        <a:solidFill>
          <a:schemeClr val="tx1"/>
        </a:solidFill>
        <a:latin typeface="+mn-lt"/>
        <a:ea typeface="+mn-ea"/>
        <a:cs typeface="+mn-cs"/>
      </a:defRPr>
    </a:lvl2pPr>
    <a:lvl3pPr marL="4389028" algn="l" defTabSz="4389028" rtl="0" eaLnBrk="1" latinLnBrk="0" hangingPunct="1">
      <a:defRPr sz="8700" kern="1200">
        <a:solidFill>
          <a:schemeClr val="tx1"/>
        </a:solidFill>
        <a:latin typeface="+mn-lt"/>
        <a:ea typeface="+mn-ea"/>
        <a:cs typeface="+mn-cs"/>
      </a:defRPr>
    </a:lvl3pPr>
    <a:lvl4pPr marL="6583543" algn="l" defTabSz="4389028" rtl="0" eaLnBrk="1" latinLnBrk="0" hangingPunct="1">
      <a:defRPr sz="8700" kern="1200">
        <a:solidFill>
          <a:schemeClr val="tx1"/>
        </a:solidFill>
        <a:latin typeface="+mn-lt"/>
        <a:ea typeface="+mn-ea"/>
        <a:cs typeface="+mn-cs"/>
      </a:defRPr>
    </a:lvl4pPr>
    <a:lvl5pPr marL="8778057" algn="l" defTabSz="4389028" rtl="0" eaLnBrk="1" latinLnBrk="0" hangingPunct="1">
      <a:defRPr sz="8700" kern="1200">
        <a:solidFill>
          <a:schemeClr val="tx1"/>
        </a:solidFill>
        <a:latin typeface="+mn-lt"/>
        <a:ea typeface="+mn-ea"/>
        <a:cs typeface="+mn-cs"/>
      </a:defRPr>
    </a:lvl5pPr>
    <a:lvl6pPr marL="10972571" algn="l" defTabSz="4389028" rtl="0" eaLnBrk="1" latinLnBrk="0" hangingPunct="1">
      <a:defRPr sz="8700" kern="1200">
        <a:solidFill>
          <a:schemeClr val="tx1"/>
        </a:solidFill>
        <a:latin typeface="+mn-lt"/>
        <a:ea typeface="+mn-ea"/>
        <a:cs typeface="+mn-cs"/>
      </a:defRPr>
    </a:lvl6pPr>
    <a:lvl7pPr marL="13167085" algn="l" defTabSz="4389028" rtl="0" eaLnBrk="1" latinLnBrk="0" hangingPunct="1">
      <a:defRPr sz="8700" kern="1200">
        <a:solidFill>
          <a:schemeClr val="tx1"/>
        </a:solidFill>
        <a:latin typeface="+mn-lt"/>
        <a:ea typeface="+mn-ea"/>
        <a:cs typeface="+mn-cs"/>
      </a:defRPr>
    </a:lvl7pPr>
    <a:lvl8pPr marL="15361599" algn="l" defTabSz="4389028" rtl="0" eaLnBrk="1" latinLnBrk="0" hangingPunct="1">
      <a:defRPr sz="8700" kern="1200">
        <a:solidFill>
          <a:schemeClr val="tx1"/>
        </a:solidFill>
        <a:latin typeface="+mn-lt"/>
        <a:ea typeface="+mn-ea"/>
        <a:cs typeface="+mn-cs"/>
      </a:defRPr>
    </a:lvl8pPr>
    <a:lvl9pPr marL="17556115" algn="l" defTabSz="4389028" rtl="0" eaLnBrk="1" latinLnBrk="0" hangingPunct="1">
      <a:defRPr sz="8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6C0A"/>
    <a:srgbClr val="10253F"/>
    <a:srgbClr val="215968"/>
    <a:srgbClr val="403152"/>
    <a:srgbClr val="1E1C11"/>
    <a:srgbClr val="984807"/>
    <a:srgbClr val="953735"/>
    <a:srgbClr val="4F6228"/>
    <a:srgbClr val="C9F1FF"/>
    <a:srgbClr val="D2ECB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0" d="100"/>
          <a:sy n="20" d="100"/>
        </p:scale>
        <p:origin x="-154" y="-58"/>
      </p:cViewPr>
      <p:guideLst>
        <p:guide orient="horz" pos="10368"/>
        <p:guide pos="13824"/>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17433" cy="350520"/>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sz="quarter" idx="1"/>
          </p:nvPr>
        </p:nvSpPr>
        <p:spPr>
          <a:xfrm>
            <a:off x="5251421" y="0"/>
            <a:ext cx="4017433" cy="350520"/>
          </a:xfrm>
          <a:prstGeom prst="rect">
            <a:avLst/>
          </a:prstGeom>
        </p:spPr>
        <p:txBody>
          <a:bodyPr vert="horz" lIns="93031" tIns="46516" rIns="93031" bIns="46516" rtlCol="0"/>
          <a:lstStyle>
            <a:lvl1pPr algn="r">
              <a:defRPr sz="1200"/>
            </a:lvl1pPr>
          </a:lstStyle>
          <a:p>
            <a:fld id="{9281E4DE-EB0E-4FB2-BE29-FC865D9A50FC}" type="datetimeFigureOut">
              <a:rPr lang="en-US" smtClean="0"/>
              <a:pPr/>
              <a:t>11/6/2013</a:t>
            </a:fld>
            <a:endParaRPr lang="en-US"/>
          </a:p>
        </p:txBody>
      </p:sp>
      <p:sp>
        <p:nvSpPr>
          <p:cNvPr id="4" name="Footer Placeholder 3"/>
          <p:cNvSpPr>
            <a:spLocks noGrp="1"/>
          </p:cNvSpPr>
          <p:nvPr>
            <p:ph type="ftr" sz="quarter" idx="2"/>
          </p:nvPr>
        </p:nvSpPr>
        <p:spPr>
          <a:xfrm>
            <a:off x="0" y="6658664"/>
            <a:ext cx="4017433" cy="350520"/>
          </a:xfrm>
          <a:prstGeom prst="rect">
            <a:avLst/>
          </a:prstGeom>
        </p:spPr>
        <p:txBody>
          <a:bodyPr vert="horz" lIns="93031" tIns="46516" rIns="93031" bIns="46516" rtlCol="0" anchor="b"/>
          <a:lstStyle>
            <a:lvl1pPr algn="l">
              <a:defRPr sz="1200"/>
            </a:lvl1pPr>
          </a:lstStyle>
          <a:p>
            <a:endParaRPr lang="en-US"/>
          </a:p>
        </p:txBody>
      </p:sp>
      <p:sp>
        <p:nvSpPr>
          <p:cNvPr id="5" name="Slide Number Placeholder 4"/>
          <p:cNvSpPr>
            <a:spLocks noGrp="1"/>
          </p:cNvSpPr>
          <p:nvPr>
            <p:ph type="sldNum" sz="quarter" idx="3"/>
          </p:nvPr>
        </p:nvSpPr>
        <p:spPr>
          <a:xfrm>
            <a:off x="5251421" y="6658664"/>
            <a:ext cx="4017433" cy="350520"/>
          </a:xfrm>
          <a:prstGeom prst="rect">
            <a:avLst/>
          </a:prstGeom>
        </p:spPr>
        <p:txBody>
          <a:bodyPr vert="horz" lIns="93031" tIns="46516" rIns="93031" bIns="46516" rtlCol="0" anchor="b"/>
          <a:lstStyle>
            <a:lvl1pPr algn="r">
              <a:defRPr sz="1200"/>
            </a:lvl1pPr>
          </a:lstStyle>
          <a:p>
            <a:fld id="{DE247C12-2C6F-4F8F-A764-8CB2FE9A43B8}" type="slidenum">
              <a:rPr lang="en-US" smtClean="0"/>
              <a:pPr/>
              <a:t>‹#›</a:t>
            </a:fld>
            <a:endParaRPr lang="en-US"/>
          </a:p>
        </p:txBody>
      </p:sp>
    </p:spTree>
    <p:extLst>
      <p:ext uri="{BB962C8B-B14F-4D97-AF65-F5344CB8AC3E}">
        <p14:creationId xmlns="" xmlns:p14="http://schemas.microsoft.com/office/powerpoint/2010/main" val="8467912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1041401" y="571500"/>
            <a:ext cx="32037867" cy="2857500"/>
          </a:xfrm>
        </p:spPr>
        <p:txBody>
          <a:bodyPr/>
          <a:lstStyle>
            <a:lvl1pPr marL="0" indent="0">
              <a:buNone/>
              <a:defRPr sz="13400"/>
            </a:lvl1pPr>
          </a:lstStyle>
          <a:p>
            <a:pPr algn="ctr"/>
            <a:r>
              <a:rPr lang="en-US" sz="6700" b="1" i="1" dirty="0" smtClean="0">
                <a:solidFill>
                  <a:schemeClr val="bg1"/>
                </a:solidFill>
                <a:effectLst>
                  <a:outerShdw blurRad="38100" dist="38100" dir="2700000" algn="tl">
                    <a:srgbClr val="000000">
                      <a:alpha val="43137"/>
                    </a:srgbClr>
                  </a:outerShdw>
                </a:effectLst>
                <a:cs typeface="Arial" pitchFamily="34" charset="0"/>
              </a:rPr>
              <a:t>This is a Scientific Poster Template created by </a:t>
            </a:r>
            <a:r>
              <a:rPr lang="en-US" sz="6700" b="1" i="1" dirty="0" err="1" smtClean="0">
                <a:solidFill>
                  <a:schemeClr val="bg1"/>
                </a:solidFill>
                <a:effectLst>
                  <a:outerShdw blurRad="38100" dist="38100" dir="2700000" algn="tl">
                    <a:srgbClr val="000000">
                      <a:alpha val="43137"/>
                    </a:srgbClr>
                  </a:outerShdw>
                </a:effectLst>
                <a:cs typeface="Arial" pitchFamily="34" charset="0"/>
              </a:rPr>
              <a:t>Graphicsland</a:t>
            </a:r>
            <a:r>
              <a:rPr lang="en-US" sz="6700" b="1" i="1" dirty="0" smtClean="0">
                <a:solidFill>
                  <a:schemeClr val="bg1"/>
                </a:solidFill>
                <a:effectLst>
                  <a:outerShdw blurRad="38100" dist="38100" dir="2700000" algn="tl">
                    <a:srgbClr val="000000">
                      <a:alpha val="43137"/>
                    </a:srgbClr>
                  </a:outerShdw>
                </a:effectLst>
                <a:cs typeface="Arial" pitchFamily="34" charset="0"/>
              </a:rPr>
              <a:t> &amp; MakeSigns.com </a:t>
            </a:r>
            <a:br>
              <a:rPr lang="en-US" sz="6700" b="1" i="1" dirty="0" smtClean="0">
                <a:solidFill>
                  <a:schemeClr val="bg1"/>
                </a:solidFill>
                <a:effectLst>
                  <a:outerShdw blurRad="38100" dist="38100" dir="2700000" algn="tl">
                    <a:srgbClr val="000000">
                      <a:alpha val="43137"/>
                    </a:srgbClr>
                  </a:outerShdw>
                </a:effectLst>
                <a:cs typeface="Arial" pitchFamily="34" charset="0"/>
              </a:rPr>
            </a:br>
            <a:r>
              <a:rPr lang="en-US" sz="6700" b="1" i="1" dirty="0" smtClean="0">
                <a:solidFill>
                  <a:schemeClr val="bg1"/>
                </a:solidFill>
                <a:effectLst>
                  <a:outerShdw blurRad="38100" dist="38100" dir="2700000" algn="tl">
                    <a:srgbClr val="000000">
                      <a:alpha val="43137"/>
                    </a:srgbClr>
                  </a:outerShdw>
                </a:effectLst>
                <a:cs typeface="Arial" pitchFamily="34" charset="0"/>
              </a:rPr>
              <a:t>Your poster title would go on these lines</a:t>
            </a:r>
            <a:endParaRPr lang="en-US" sz="6700" b="1" i="1" dirty="0">
              <a:solidFill>
                <a:schemeClr val="bg1"/>
              </a:solidFill>
              <a:effectLst>
                <a:outerShdw blurRad="38100" dist="38100" dir="2700000" algn="tl">
                  <a:srgbClr val="000000">
                    <a:alpha val="43137"/>
                  </a:srgbClr>
                </a:outerShdw>
              </a:effectLst>
              <a:cs typeface="Arial" pitchFamily="34" charset="0"/>
            </a:endParaRPr>
          </a:p>
        </p:txBody>
      </p:sp>
      <p:sp>
        <p:nvSpPr>
          <p:cNvPr id="12" name="Text Placeholder 11"/>
          <p:cNvSpPr>
            <a:spLocks noGrp="1"/>
          </p:cNvSpPr>
          <p:nvPr>
            <p:ph type="body" sz="quarter" idx="11" hasCustomPrompt="1"/>
          </p:nvPr>
        </p:nvSpPr>
        <p:spPr>
          <a:xfrm>
            <a:off x="1041401" y="3886200"/>
            <a:ext cx="32037867" cy="1828800"/>
          </a:xfrm>
        </p:spPr>
        <p:txBody>
          <a:bodyPr/>
          <a:lstStyle>
            <a:lvl1pPr marL="0" indent="0">
              <a:buNone/>
              <a:defRPr sz="13400"/>
            </a:lvl1pPr>
          </a:lstStyle>
          <a:p>
            <a:pPr algn="ctr"/>
            <a:r>
              <a:rPr lang="en-US" sz="4500" dirty="0" smtClean="0">
                <a:solidFill>
                  <a:schemeClr val="bg1"/>
                </a:solidFill>
                <a:cs typeface="Arial" pitchFamily="34" charset="0"/>
              </a:rPr>
              <a:t>Author Name, RN</a:t>
            </a:r>
            <a:r>
              <a:rPr lang="en-US" sz="4500" baseline="30000" dirty="0" smtClean="0">
                <a:solidFill>
                  <a:schemeClr val="bg1"/>
                </a:solidFill>
                <a:cs typeface="Arial" pitchFamily="34" charset="0"/>
              </a:rPr>
              <a:t>1</a:t>
            </a:r>
            <a:r>
              <a:rPr lang="en-US" sz="4500" dirty="0" smtClean="0">
                <a:solidFill>
                  <a:schemeClr val="bg1"/>
                </a:solidFill>
                <a:cs typeface="Arial" pitchFamily="34" charset="0"/>
              </a:rPr>
              <a:t>; Author Name, Ph.D</a:t>
            </a:r>
            <a:r>
              <a:rPr lang="en-US" sz="4500" baseline="30000" dirty="0" smtClean="0">
                <a:solidFill>
                  <a:schemeClr val="bg1"/>
                </a:solidFill>
                <a:cs typeface="Arial" pitchFamily="34" charset="0"/>
              </a:rPr>
              <a:t>2</a:t>
            </a:r>
            <a:r>
              <a:rPr lang="en-US" sz="4500" dirty="0" smtClean="0">
                <a:solidFill>
                  <a:schemeClr val="bg1"/>
                </a:solidFill>
                <a:cs typeface="Arial" pitchFamily="34" charset="0"/>
              </a:rPr>
              <a:t>, Author Name, RN</a:t>
            </a:r>
            <a:r>
              <a:rPr lang="en-US" sz="4500" baseline="30000" dirty="0" smtClean="0">
                <a:solidFill>
                  <a:schemeClr val="bg1"/>
                </a:solidFill>
                <a:cs typeface="Arial" pitchFamily="34" charset="0"/>
              </a:rPr>
              <a:t>2,3</a:t>
            </a:r>
            <a:r>
              <a:rPr lang="en-US" sz="4500" dirty="0" smtClean="0">
                <a:solidFill>
                  <a:schemeClr val="bg1"/>
                </a:solidFill>
                <a:cs typeface="Arial" pitchFamily="34" charset="0"/>
              </a:rPr>
              <a:t>; Author Name, Ph.D</a:t>
            </a:r>
            <a:r>
              <a:rPr lang="en-US" sz="4500" baseline="30000" dirty="0" smtClean="0">
                <a:solidFill>
                  <a:schemeClr val="bg1"/>
                </a:solidFill>
                <a:cs typeface="Arial" pitchFamily="34" charset="0"/>
              </a:rPr>
              <a:t>1,4</a:t>
            </a:r>
            <a:r>
              <a:rPr lang="en-US" sz="4500" dirty="0" smtClean="0">
                <a:solidFill>
                  <a:schemeClr val="bg1"/>
                </a:solidFill>
                <a:cs typeface="Arial" pitchFamily="34" charset="0"/>
              </a:rPr>
              <a:t> </a:t>
            </a:r>
            <a:br>
              <a:rPr lang="en-US" sz="4500" dirty="0" smtClean="0">
                <a:solidFill>
                  <a:schemeClr val="bg1"/>
                </a:solidFill>
                <a:cs typeface="Arial" pitchFamily="34" charset="0"/>
              </a:rPr>
            </a:br>
            <a:r>
              <a:rPr lang="en-US" sz="4500" baseline="30000" dirty="0" smtClean="0">
                <a:solidFill>
                  <a:schemeClr val="bg1"/>
                </a:solidFill>
                <a:cs typeface="Arial" pitchFamily="34" charset="0"/>
              </a:rPr>
              <a:t>1</a:t>
            </a:r>
            <a:r>
              <a:rPr lang="en-US" sz="4500" dirty="0" smtClean="0">
                <a:solidFill>
                  <a:schemeClr val="bg1"/>
                </a:solidFill>
                <a:cs typeface="Arial" pitchFamily="34" charset="0"/>
              </a:rPr>
              <a:t>Name of University, City, State; </a:t>
            </a:r>
            <a:r>
              <a:rPr lang="en-US" sz="4500" baseline="30000" dirty="0" smtClean="0">
                <a:solidFill>
                  <a:schemeClr val="bg1"/>
                </a:solidFill>
                <a:cs typeface="Arial" pitchFamily="34" charset="0"/>
              </a:rPr>
              <a:t>2</a:t>
            </a:r>
            <a:r>
              <a:rPr lang="en-US" sz="4500" dirty="0" smtClean="0">
                <a:solidFill>
                  <a:schemeClr val="bg1"/>
                </a:solidFill>
                <a:cs typeface="Arial" pitchFamily="34" charset="0"/>
              </a:rPr>
              <a:t>Name of University, City, State; </a:t>
            </a:r>
            <a:r>
              <a:rPr lang="en-US" sz="4500" baseline="30000" dirty="0" smtClean="0">
                <a:solidFill>
                  <a:schemeClr val="bg1"/>
                </a:solidFill>
                <a:cs typeface="Arial" pitchFamily="34" charset="0"/>
              </a:rPr>
              <a:t>3</a:t>
            </a:r>
            <a:r>
              <a:rPr lang="en-US" sz="4500" dirty="0" smtClean="0">
                <a:solidFill>
                  <a:schemeClr val="bg1"/>
                </a:solidFill>
                <a:cs typeface="Arial" pitchFamily="34" charset="0"/>
              </a:rPr>
              <a:t>Name of University, City, State; </a:t>
            </a:r>
            <a:r>
              <a:rPr lang="en-US" sz="4500" baseline="30000" dirty="0" smtClean="0">
                <a:solidFill>
                  <a:schemeClr val="bg1"/>
                </a:solidFill>
                <a:cs typeface="Arial" pitchFamily="34" charset="0"/>
              </a:rPr>
              <a:t>4</a:t>
            </a:r>
            <a:r>
              <a:rPr lang="en-US" sz="4500" dirty="0" smtClean="0">
                <a:solidFill>
                  <a:schemeClr val="bg1"/>
                </a:solidFill>
                <a:cs typeface="Arial" pitchFamily="34" charset="0"/>
              </a:rPr>
              <a:t>Name of University, City, State; </a:t>
            </a:r>
            <a:endParaRPr lang="en-US" sz="4500" dirty="0">
              <a:solidFill>
                <a:schemeClr val="bg1"/>
              </a:solidFill>
              <a:cs typeface="Arial" pitchFamily="34" charset="0"/>
            </a:endParaRPr>
          </a:p>
        </p:txBody>
      </p:sp>
    </p:spTree>
    <p:extLst>
      <p:ext uri="{BB962C8B-B14F-4D97-AF65-F5344CB8AC3E}">
        <p14:creationId xmlns="" xmlns:p14="http://schemas.microsoft.com/office/powerpoint/2010/main" val="80420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E1F909-3568-40F5-8205-05484158C88C}"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D005-FB29-4DA1-AF6A-7002CDC49E30}" type="slidenum">
              <a:rPr lang="en-US" smtClean="0"/>
              <a:pPr/>
              <a:t>‹#›</a:t>
            </a:fld>
            <a:endParaRPr lang="en-US"/>
          </a:p>
        </p:txBody>
      </p:sp>
    </p:spTree>
    <p:extLst>
      <p:ext uri="{BB962C8B-B14F-4D97-AF65-F5344CB8AC3E}">
        <p14:creationId xmlns="" xmlns:p14="http://schemas.microsoft.com/office/powerpoint/2010/main" val="256646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559082" y="4221484"/>
            <a:ext cx="35547303" cy="8987790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01947" y="4221484"/>
            <a:ext cx="105925617" cy="898779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E1F909-3568-40F5-8205-05484158C88C}"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D005-FB29-4DA1-AF6A-7002CDC49E30}" type="slidenum">
              <a:rPr lang="en-US" smtClean="0"/>
              <a:pPr/>
              <a:t>‹#›</a:t>
            </a:fld>
            <a:endParaRPr lang="en-US"/>
          </a:p>
        </p:txBody>
      </p:sp>
    </p:spTree>
    <p:extLst>
      <p:ext uri="{BB962C8B-B14F-4D97-AF65-F5344CB8AC3E}">
        <p14:creationId xmlns="" xmlns:p14="http://schemas.microsoft.com/office/powerpoint/2010/main" val="2634695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E1F909-3568-40F5-8205-05484158C88C}"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D005-FB29-4DA1-AF6A-7002CDC49E30}" type="slidenum">
              <a:rPr lang="en-US" smtClean="0"/>
              <a:pPr/>
              <a:t>‹#›</a:t>
            </a:fld>
            <a:endParaRPr lang="en-US"/>
          </a:p>
        </p:txBody>
      </p:sp>
    </p:spTree>
    <p:extLst>
      <p:ext uri="{BB962C8B-B14F-4D97-AF65-F5344CB8AC3E}">
        <p14:creationId xmlns="" xmlns:p14="http://schemas.microsoft.com/office/powerpoint/2010/main" val="2394413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3"/>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3952227"/>
            <a:ext cx="37307520" cy="7200897"/>
          </a:xfrm>
        </p:spPr>
        <p:txBody>
          <a:bodyPr anchor="b"/>
          <a:lstStyle>
            <a:lvl1pPr marL="0" indent="0">
              <a:buNone/>
              <a:defRPr sz="9700">
                <a:solidFill>
                  <a:schemeClr val="tx1">
                    <a:tint val="75000"/>
                  </a:schemeClr>
                </a:solidFill>
              </a:defRPr>
            </a:lvl1pPr>
            <a:lvl2pPr marL="2194514" indent="0">
              <a:buNone/>
              <a:defRPr sz="8700">
                <a:solidFill>
                  <a:schemeClr val="tx1">
                    <a:tint val="75000"/>
                  </a:schemeClr>
                </a:solidFill>
              </a:defRPr>
            </a:lvl2pPr>
            <a:lvl3pPr marL="4389028" indent="0">
              <a:buNone/>
              <a:defRPr sz="7700">
                <a:solidFill>
                  <a:schemeClr val="tx1">
                    <a:tint val="75000"/>
                  </a:schemeClr>
                </a:solidFill>
              </a:defRPr>
            </a:lvl3pPr>
            <a:lvl4pPr marL="6583543" indent="0">
              <a:buNone/>
              <a:defRPr sz="6700">
                <a:solidFill>
                  <a:schemeClr val="tx1">
                    <a:tint val="75000"/>
                  </a:schemeClr>
                </a:solidFill>
              </a:defRPr>
            </a:lvl4pPr>
            <a:lvl5pPr marL="8778057" indent="0">
              <a:buNone/>
              <a:defRPr sz="6700">
                <a:solidFill>
                  <a:schemeClr val="tx1">
                    <a:tint val="75000"/>
                  </a:schemeClr>
                </a:solidFill>
              </a:defRPr>
            </a:lvl5pPr>
            <a:lvl6pPr marL="10972571" indent="0">
              <a:buNone/>
              <a:defRPr sz="6700">
                <a:solidFill>
                  <a:schemeClr val="tx1">
                    <a:tint val="75000"/>
                  </a:schemeClr>
                </a:solidFill>
              </a:defRPr>
            </a:lvl6pPr>
            <a:lvl7pPr marL="13167085" indent="0">
              <a:buNone/>
              <a:defRPr sz="6700">
                <a:solidFill>
                  <a:schemeClr val="tx1">
                    <a:tint val="75000"/>
                  </a:schemeClr>
                </a:solidFill>
              </a:defRPr>
            </a:lvl7pPr>
            <a:lvl8pPr marL="15361599" indent="0">
              <a:buNone/>
              <a:defRPr sz="6700">
                <a:solidFill>
                  <a:schemeClr val="tx1">
                    <a:tint val="75000"/>
                  </a:schemeClr>
                </a:solidFill>
              </a:defRPr>
            </a:lvl8pPr>
            <a:lvl9pPr marL="17556115"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E1F909-3568-40F5-8205-05484158C88C}"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D005-FB29-4DA1-AF6A-7002CDC49E30}" type="slidenum">
              <a:rPr lang="en-US" smtClean="0"/>
              <a:pPr/>
              <a:t>‹#›</a:t>
            </a:fld>
            <a:endParaRPr lang="en-US"/>
          </a:p>
        </p:txBody>
      </p:sp>
    </p:spTree>
    <p:extLst>
      <p:ext uri="{BB962C8B-B14F-4D97-AF65-F5344CB8AC3E}">
        <p14:creationId xmlns="" xmlns:p14="http://schemas.microsoft.com/office/powerpoint/2010/main" val="375296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901944" y="24582124"/>
            <a:ext cx="70736457" cy="69517263"/>
          </a:xfrm>
        </p:spPr>
        <p:txBody>
          <a:bodyPr/>
          <a:lstStyle>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9369924" y="24582124"/>
            <a:ext cx="70736463" cy="69517263"/>
          </a:xfrm>
        </p:spPr>
        <p:txBody>
          <a:bodyPr/>
          <a:lstStyle>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E1F909-3568-40F5-8205-05484158C88C}"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0D005-FB29-4DA1-AF6A-7002CDC49E30}" type="slidenum">
              <a:rPr lang="en-US" smtClean="0"/>
              <a:pPr/>
              <a:t>‹#›</a:t>
            </a:fld>
            <a:endParaRPr lang="en-US"/>
          </a:p>
        </p:txBody>
      </p:sp>
    </p:spTree>
    <p:extLst>
      <p:ext uri="{BB962C8B-B14F-4D97-AF65-F5344CB8AC3E}">
        <p14:creationId xmlns="" xmlns:p14="http://schemas.microsoft.com/office/powerpoint/2010/main" val="2017245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3"/>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2" y="7368545"/>
            <a:ext cx="19392903" cy="3070857"/>
          </a:xfrm>
        </p:spPr>
        <p:txBody>
          <a:bodyPr anchor="b"/>
          <a:lstStyle>
            <a:lvl1pPr marL="0" indent="0">
              <a:buNone/>
              <a:defRPr sz="11500" b="1"/>
            </a:lvl1pPr>
            <a:lvl2pPr marL="2194514" indent="0">
              <a:buNone/>
              <a:defRPr sz="9700" b="1"/>
            </a:lvl2pPr>
            <a:lvl3pPr marL="4389028" indent="0">
              <a:buNone/>
              <a:defRPr sz="8700" b="1"/>
            </a:lvl3pPr>
            <a:lvl4pPr marL="6583543" indent="0">
              <a:buNone/>
              <a:defRPr sz="7700" b="1"/>
            </a:lvl4pPr>
            <a:lvl5pPr marL="8778057" indent="0">
              <a:buNone/>
              <a:defRPr sz="7700" b="1"/>
            </a:lvl5pPr>
            <a:lvl6pPr marL="10972571" indent="0">
              <a:buNone/>
              <a:defRPr sz="7700" b="1"/>
            </a:lvl6pPr>
            <a:lvl7pPr marL="13167085" indent="0">
              <a:buNone/>
              <a:defRPr sz="7700" b="1"/>
            </a:lvl7pPr>
            <a:lvl8pPr marL="15361599" indent="0">
              <a:buNone/>
              <a:defRPr sz="7700" b="1"/>
            </a:lvl8pPr>
            <a:lvl9pPr marL="17556115"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2" y="10439402"/>
            <a:ext cx="19392903" cy="18966183"/>
          </a:xfrm>
        </p:spPr>
        <p:txBody>
          <a:bodyPr/>
          <a:lstStyle>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7368545"/>
            <a:ext cx="19400520" cy="3070857"/>
          </a:xfrm>
        </p:spPr>
        <p:txBody>
          <a:bodyPr anchor="b"/>
          <a:lstStyle>
            <a:lvl1pPr marL="0" indent="0">
              <a:buNone/>
              <a:defRPr sz="11500" b="1"/>
            </a:lvl1pPr>
            <a:lvl2pPr marL="2194514" indent="0">
              <a:buNone/>
              <a:defRPr sz="9700" b="1"/>
            </a:lvl2pPr>
            <a:lvl3pPr marL="4389028" indent="0">
              <a:buNone/>
              <a:defRPr sz="8700" b="1"/>
            </a:lvl3pPr>
            <a:lvl4pPr marL="6583543" indent="0">
              <a:buNone/>
              <a:defRPr sz="7700" b="1"/>
            </a:lvl4pPr>
            <a:lvl5pPr marL="8778057" indent="0">
              <a:buNone/>
              <a:defRPr sz="7700" b="1"/>
            </a:lvl5pPr>
            <a:lvl6pPr marL="10972571" indent="0">
              <a:buNone/>
              <a:defRPr sz="7700" b="1"/>
            </a:lvl6pPr>
            <a:lvl7pPr marL="13167085" indent="0">
              <a:buNone/>
              <a:defRPr sz="7700" b="1"/>
            </a:lvl7pPr>
            <a:lvl8pPr marL="15361599" indent="0">
              <a:buNone/>
              <a:defRPr sz="7700" b="1"/>
            </a:lvl8pPr>
            <a:lvl9pPr marL="17556115"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3" y="10439402"/>
            <a:ext cx="19400520" cy="18966183"/>
          </a:xfrm>
        </p:spPr>
        <p:txBody>
          <a:bodyPr/>
          <a:lstStyle>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E1F909-3568-40F5-8205-05484158C88C}" type="datetimeFigureOut">
              <a:rPr lang="en-US" smtClean="0"/>
              <a:pPr/>
              <a:t>11/6/2013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40D005-FB29-4DA1-AF6A-7002CDC49E30}" type="slidenum">
              <a:rPr lang="en-US" smtClean="0"/>
              <a:pPr/>
              <a:t>‹#›</a:t>
            </a:fld>
            <a:endParaRPr lang="en-US"/>
          </a:p>
        </p:txBody>
      </p:sp>
    </p:spTree>
    <p:extLst>
      <p:ext uri="{BB962C8B-B14F-4D97-AF65-F5344CB8AC3E}">
        <p14:creationId xmlns="" xmlns:p14="http://schemas.microsoft.com/office/powerpoint/2010/main" val="3947019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E1F909-3568-40F5-8205-05484158C88C}" type="datetimeFigureOut">
              <a:rPr lang="en-US" smtClean="0"/>
              <a:pPr/>
              <a:t>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40D005-FB29-4DA1-AF6A-7002CDC49E30}" type="slidenum">
              <a:rPr lang="en-US" smtClean="0"/>
              <a:pPr/>
              <a:t>‹#›</a:t>
            </a:fld>
            <a:endParaRPr lang="en-US"/>
          </a:p>
        </p:txBody>
      </p:sp>
    </p:spTree>
    <p:extLst>
      <p:ext uri="{BB962C8B-B14F-4D97-AF65-F5344CB8AC3E}">
        <p14:creationId xmlns="" xmlns:p14="http://schemas.microsoft.com/office/powerpoint/2010/main" val="366342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1F909-3568-40F5-8205-05484158C88C}" type="datetimeFigureOut">
              <a:rPr lang="en-US" smtClean="0"/>
              <a:pPr/>
              <a:t>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40D005-FB29-4DA1-AF6A-7002CDC49E30}" type="slidenum">
              <a:rPr lang="en-US" smtClean="0"/>
              <a:pPr/>
              <a:t>‹#›</a:t>
            </a:fld>
            <a:endParaRPr lang="en-US"/>
          </a:p>
        </p:txBody>
      </p:sp>
    </p:spTree>
    <p:extLst>
      <p:ext uri="{BB962C8B-B14F-4D97-AF65-F5344CB8AC3E}">
        <p14:creationId xmlns="" xmlns:p14="http://schemas.microsoft.com/office/powerpoint/2010/main" val="2860914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310640"/>
            <a:ext cx="14439903" cy="5577840"/>
          </a:xfrm>
        </p:spPr>
        <p:txBody>
          <a:bodyPr anchor="b"/>
          <a:lstStyle>
            <a:lvl1pPr algn="l">
              <a:defRPr sz="97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3"/>
          </a:xfrm>
        </p:spPr>
        <p:txBody>
          <a:bodyPr/>
          <a:lstStyle>
            <a:lvl1pPr>
              <a:defRPr sz="15400"/>
            </a:lvl1pPr>
            <a:lvl2pPr>
              <a:defRPr sz="13400"/>
            </a:lvl2pPr>
            <a:lvl3pPr>
              <a:defRPr sz="11500"/>
            </a:lvl3pPr>
            <a:lvl4pPr>
              <a:defRPr sz="9700"/>
            </a:lvl4pPr>
            <a:lvl5pPr>
              <a:defRPr sz="9700"/>
            </a:lvl5pPr>
            <a:lvl6pPr>
              <a:defRPr sz="9700"/>
            </a:lvl6pPr>
            <a:lvl7pPr>
              <a:defRPr sz="9700"/>
            </a:lvl7pPr>
            <a:lvl8pPr>
              <a:defRPr sz="9700"/>
            </a:lvl8pPr>
            <a:lvl9pPr>
              <a:defRPr sz="9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4" y="6888483"/>
            <a:ext cx="14439903" cy="22517103"/>
          </a:xfrm>
        </p:spPr>
        <p:txBody>
          <a:bodyPr/>
          <a:lstStyle>
            <a:lvl1pPr marL="0" indent="0">
              <a:buNone/>
              <a:defRPr sz="6700"/>
            </a:lvl1pPr>
            <a:lvl2pPr marL="2194514" indent="0">
              <a:buNone/>
              <a:defRPr sz="5700"/>
            </a:lvl2pPr>
            <a:lvl3pPr marL="4389028" indent="0">
              <a:buNone/>
              <a:defRPr sz="4800"/>
            </a:lvl3pPr>
            <a:lvl4pPr marL="6583543" indent="0">
              <a:buNone/>
              <a:defRPr sz="4300"/>
            </a:lvl4pPr>
            <a:lvl5pPr marL="8778057" indent="0">
              <a:buNone/>
              <a:defRPr sz="4300"/>
            </a:lvl5pPr>
            <a:lvl6pPr marL="10972571" indent="0">
              <a:buNone/>
              <a:defRPr sz="4300"/>
            </a:lvl6pPr>
            <a:lvl7pPr marL="13167085" indent="0">
              <a:buNone/>
              <a:defRPr sz="4300"/>
            </a:lvl7pPr>
            <a:lvl8pPr marL="15361599" indent="0">
              <a:buNone/>
              <a:defRPr sz="4300"/>
            </a:lvl8pPr>
            <a:lvl9pPr marL="1755611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E1F909-3568-40F5-8205-05484158C88C}"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0D005-FB29-4DA1-AF6A-7002CDC49E30}" type="slidenum">
              <a:rPr lang="en-US" smtClean="0"/>
              <a:pPr/>
              <a:t>‹#›</a:t>
            </a:fld>
            <a:endParaRPr lang="en-US"/>
          </a:p>
        </p:txBody>
      </p:sp>
    </p:spTree>
    <p:extLst>
      <p:ext uri="{BB962C8B-B14F-4D97-AF65-F5344CB8AC3E}">
        <p14:creationId xmlns="" xmlns:p14="http://schemas.microsoft.com/office/powerpoint/2010/main" val="833310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2"/>
            <a:ext cx="26334720" cy="2720343"/>
          </a:xfrm>
        </p:spPr>
        <p:txBody>
          <a:bodyPr anchor="b"/>
          <a:lstStyle>
            <a:lvl1pPr algn="l">
              <a:defRPr sz="97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15400"/>
            </a:lvl1pPr>
            <a:lvl2pPr marL="2194514" indent="0">
              <a:buNone/>
              <a:defRPr sz="13400"/>
            </a:lvl2pPr>
            <a:lvl3pPr marL="4389028" indent="0">
              <a:buNone/>
              <a:defRPr sz="11500"/>
            </a:lvl3pPr>
            <a:lvl4pPr marL="6583543" indent="0">
              <a:buNone/>
              <a:defRPr sz="9700"/>
            </a:lvl4pPr>
            <a:lvl5pPr marL="8778057" indent="0">
              <a:buNone/>
              <a:defRPr sz="9700"/>
            </a:lvl5pPr>
            <a:lvl6pPr marL="10972571" indent="0">
              <a:buNone/>
              <a:defRPr sz="9700"/>
            </a:lvl6pPr>
            <a:lvl7pPr marL="13167085" indent="0">
              <a:buNone/>
              <a:defRPr sz="9700"/>
            </a:lvl7pPr>
            <a:lvl8pPr marL="15361599" indent="0">
              <a:buNone/>
              <a:defRPr sz="9700"/>
            </a:lvl8pPr>
            <a:lvl9pPr marL="17556115" indent="0">
              <a:buNone/>
              <a:defRPr sz="9700"/>
            </a:lvl9pPr>
          </a:lstStyle>
          <a:p>
            <a:endParaRPr lang="en-US"/>
          </a:p>
        </p:txBody>
      </p:sp>
      <p:sp>
        <p:nvSpPr>
          <p:cNvPr id="4" name="Text Placeholder 3"/>
          <p:cNvSpPr>
            <a:spLocks noGrp="1"/>
          </p:cNvSpPr>
          <p:nvPr>
            <p:ph type="body" sz="half" idx="2"/>
          </p:nvPr>
        </p:nvSpPr>
        <p:spPr>
          <a:xfrm>
            <a:off x="8602983" y="25763225"/>
            <a:ext cx="26334720" cy="3863337"/>
          </a:xfrm>
        </p:spPr>
        <p:txBody>
          <a:bodyPr/>
          <a:lstStyle>
            <a:lvl1pPr marL="0" indent="0">
              <a:buNone/>
              <a:defRPr sz="6700"/>
            </a:lvl1pPr>
            <a:lvl2pPr marL="2194514" indent="0">
              <a:buNone/>
              <a:defRPr sz="5700"/>
            </a:lvl2pPr>
            <a:lvl3pPr marL="4389028" indent="0">
              <a:buNone/>
              <a:defRPr sz="4800"/>
            </a:lvl3pPr>
            <a:lvl4pPr marL="6583543" indent="0">
              <a:buNone/>
              <a:defRPr sz="4300"/>
            </a:lvl4pPr>
            <a:lvl5pPr marL="8778057" indent="0">
              <a:buNone/>
              <a:defRPr sz="4300"/>
            </a:lvl5pPr>
            <a:lvl6pPr marL="10972571" indent="0">
              <a:buNone/>
              <a:defRPr sz="4300"/>
            </a:lvl6pPr>
            <a:lvl7pPr marL="13167085" indent="0">
              <a:buNone/>
              <a:defRPr sz="4300"/>
            </a:lvl7pPr>
            <a:lvl8pPr marL="15361599" indent="0">
              <a:buNone/>
              <a:defRPr sz="4300"/>
            </a:lvl8pPr>
            <a:lvl9pPr marL="1755611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E1F909-3568-40F5-8205-05484158C88C}"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0D005-FB29-4DA1-AF6A-7002CDC49E30}" type="slidenum">
              <a:rPr lang="en-US" smtClean="0"/>
              <a:pPr/>
              <a:t>‹#›</a:t>
            </a:fld>
            <a:endParaRPr lang="en-US"/>
          </a:p>
        </p:txBody>
      </p:sp>
    </p:spTree>
    <p:extLst>
      <p:ext uri="{BB962C8B-B14F-4D97-AF65-F5344CB8AC3E}">
        <p14:creationId xmlns="" xmlns:p14="http://schemas.microsoft.com/office/powerpoint/2010/main" val="1806995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3"/>
            <a:ext cx="39502080" cy="5486400"/>
          </a:xfrm>
          <a:prstGeom prst="rect">
            <a:avLst/>
          </a:prstGeom>
        </p:spPr>
        <p:txBody>
          <a:bodyPr vert="horz" lIns="438903" tIns="219451" rIns="438903" bIns="2194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4"/>
            <a:ext cx="39502080" cy="21724623"/>
          </a:xfrm>
          <a:prstGeom prst="rect">
            <a:avLst/>
          </a:prstGeom>
        </p:spPr>
        <p:txBody>
          <a:bodyPr vert="horz" lIns="438903" tIns="219451" rIns="438903" bIns="2194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3"/>
            <a:ext cx="10241280" cy="1752600"/>
          </a:xfrm>
          <a:prstGeom prst="rect">
            <a:avLst/>
          </a:prstGeom>
        </p:spPr>
        <p:txBody>
          <a:bodyPr vert="horz" lIns="438903" tIns="219451" rIns="438903" bIns="219451" rtlCol="0" anchor="ctr"/>
          <a:lstStyle>
            <a:lvl1pPr algn="l">
              <a:defRPr sz="5700">
                <a:solidFill>
                  <a:schemeClr val="tx1">
                    <a:tint val="75000"/>
                  </a:schemeClr>
                </a:solidFill>
              </a:defRPr>
            </a:lvl1pPr>
          </a:lstStyle>
          <a:p>
            <a:fld id="{F8E1F909-3568-40F5-8205-05484158C88C}" type="datetimeFigureOut">
              <a:rPr lang="en-US" smtClean="0"/>
              <a:pPr/>
              <a:t>11/6/2013</a:t>
            </a:fld>
            <a:endParaRPr lang="en-US"/>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438903" tIns="219451" rIns="438903" bIns="219451" rtlCol="0" anchor="ctr"/>
          <a:lstStyle>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3"/>
            <a:ext cx="10241280" cy="1752600"/>
          </a:xfrm>
          <a:prstGeom prst="rect">
            <a:avLst/>
          </a:prstGeom>
        </p:spPr>
        <p:txBody>
          <a:bodyPr vert="horz" lIns="438903" tIns="219451" rIns="438903" bIns="219451" rtlCol="0" anchor="ctr"/>
          <a:lstStyle>
            <a:lvl1pPr algn="r">
              <a:defRPr sz="5700">
                <a:solidFill>
                  <a:schemeClr val="tx1">
                    <a:tint val="75000"/>
                  </a:schemeClr>
                </a:solidFill>
              </a:defRPr>
            </a:lvl1pPr>
          </a:lstStyle>
          <a:p>
            <a:fld id="{5A40D005-FB29-4DA1-AF6A-7002CDC49E30}" type="slidenum">
              <a:rPr lang="en-US" smtClean="0"/>
              <a:pPr/>
              <a:t>‹#›</a:t>
            </a:fld>
            <a:endParaRPr lang="en-US"/>
          </a:p>
        </p:txBody>
      </p:sp>
    </p:spTree>
    <p:extLst>
      <p:ext uri="{BB962C8B-B14F-4D97-AF65-F5344CB8AC3E}">
        <p14:creationId xmlns="" xmlns:p14="http://schemas.microsoft.com/office/powerpoint/2010/main" val="1521613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028" rtl="0" eaLnBrk="1" latinLnBrk="0" hangingPunct="1">
        <a:spcBef>
          <a:spcPct val="0"/>
        </a:spcBef>
        <a:buNone/>
        <a:defRPr sz="21100" kern="1200">
          <a:solidFill>
            <a:schemeClr val="tx1"/>
          </a:solidFill>
          <a:latin typeface="+mj-lt"/>
          <a:ea typeface="+mj-ea"/>
          <a:cs typeface="+mj-cs"/>
        </a:defRPr>
      </a:lvl1pPr>
    </p:titleStyle>
    <p:bodyStyle>
      <a:lvl1pPr marL="1645886" indent="-1645886" algn="l" defTabSz="4389028"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086" indent="-1371572" algn="l" defTabSz="4389028"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286" indent="-1097257" algn="l" defTabSz="4389028"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800"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4pPr>
      <a:lvl5pPr marL="9875314"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5pPr>
      <a:lvl6pPr marL="12069828"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6pPr>
      <a:lvl7pPr marL="14264342"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7pPr>
      <a:lvl8pPr marL="16458858"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8pPr>
      <a:lvl9pPr marL="18653372"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9pPr>
    </p:bodyStyle>
    <p:otherStyle>
      <a:defPPr>
        <a:defRPr lang="en-US"/>
      </a:defPPr>
      <a:lvl1pPr marL="0" algn="l" defTabSz="4389028" rtl="0" eaLnBrk="1" latinLnBrk="0" hangingPunct="1">
        <a:defRPr sz="8700" kern="1200">
          <a:solidFill>
            <a:schemeClr val="tx1"/>
          </a:solidFill>
          <a:latin typeface="+mn-lt"/>
          <a:ea typeface="+mn-ea"/>
          <a:cs typeface="+mn-cs"/>
        </a:defRPr>
      </a:lvl1pPr>
      <a:lvl2pPr marL="2194514" algn="l" defTabSz="4389028" rtl="0" eaLnBrk="1" latinLnBrk="0" hangingPunct="1">
        <a:defRPr sz="8700" kern="1200">
          <a:solidFill>
            <a:schemeClr val="tx1"/>
          </a:solidFill>
          <a:latin typeface="+mn-lt"/>
          <a:ea typeface="+mn-ea"/>
          <a:cs typeface="+mn-cs"/>
        </a:defRPr>
      </a:lvl2pPr>
      <a:lvl3pPr marL="4389028" algn="l" defTabSz="4389028" rtl="0" eaLnBrk="1" latinLnBrk="0" hangingPunct="1">
        <a:defRPr sz="8700" kern="1200">
          <a:solidFill>
            <a:schemeClr val="tx1"/>
          </a:solidFill>
          <a:latin typeface="+mn-lt"/>
          <a:ea typeface="+mn-ea"/>
          <a:cs typeface="+mn-cs"/>
        </a:defRPr>
      </a:lvl3pPr>
      <a:lvl4pPr marL="6583543" algn="l" defTabSz="4389028" rtl="0" eaLnBrk="1" latinLnBrk="0" hangingPunct="1">
        <a:defRPr sz="8700" kern="1200">
          <a:solidFill>
            <a:schemeClr val="tx1"/>
          </a:solidFill>
          <a:latin typeface="+mn-lt"/>
          <a:ea typeface="+mn-ea"/>
          <a:cs typeface="+mn-cs"/>
        </a:defRPr>
      </a:lvl4pPr>
      <a:lvl5pPr marL="8778057" algn="l" defTabSz="4389028" rtl="0" eaLnBrk="1" latinLnBrk="0" hangingPunct="1">
        <a:defRPr sz="8700" kern="1200">
          <a:solidFill>
            <a:schemeClr val="tx1"/>
          </a:solidFill>
          <a:latin typeface="+mn-lt"/>
          <a:ea typeface="+mn-ea"/>
          <a:cs typeface="+mn-cs"/>
        </a:defRPr>
      </a:lvl5pPr>
      <a:lvl6pPr marL="10972571" algn="l" defTabSz="4389028" rtl="0" eaLnBrk="1" latinLnBrk="0" hangingPunct="1">
        <a:defRPr sz="8700" kern="1200">
          <a:solidFill>
            <a:schemeClr val="tx1"/>
          </a:solidFill>
          <a:latin typeface="+mn-lt"/>
          <a:ea typeface="+mn-ea"/>
          <a:cs typeface="+mn-cs"/>
        </a:defRPr>
      </a:lvl6pPr>
      <a:lvl7pPr marL="13167085" algn="l" defTabSz="4389028" rtl="0" eaLnBrk="1" latinLnBrk="0" hangingPunct="1">
        <a:defRPr sz="8700" kern="1200">
          <a:solidFill>
            <a:schemeClr val="tx1"/>
          </a:solidFill>
          <a:latin typeface="+mn-lt"/>
          <a:ea typeface="+mn-ea"/>
          <a:cs typeface="+mn-cs"/>
        </a:defRPr>
      </a:lvl7pPr>
      <a:lvl8pPr marL="15361599" algn="l" defTabSz="4389028" rtl="0" eaLnBrk="1" latinLnBrk="0" hangingPunct="1">
        <a:defRPr sz="8700" kern="1200">
          <a:solidFill>
            <a:schemeClr val="tx1"/>
          </a:solidFill>
          <a:latin typeface="+mn-lt"/>
          <a:ea typeface="+mn-ea"/>
          <a:cs typeface="+mn-cs"/>
        </a:defRPr>
      </a:lvl8pPr>
      <a:lvl9pPr marL="17556115" algn="l" defTabSz="4389028" rtl="0" eaLnBrk="1" latinLnBrk="0" hangingPunct="1">
        <a:defRPr sz="8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48" y="0"/>
            <a:ext cx="43892848" cy="32918400"/>
            <a:chOff x="-1648" y="0"/>
            <a:chExt cx="49379248" cy="32918400"/>
          </a:xfrm>
        </p:grpSpPr>
        <p:sp>
          <p:nvSpPr>
            <p:cNvPr id="73" name="Rectangle 72"/>
            <p:cNvSpPr/>
            <p:nvPr/>
          </p:nvSpPr>
          <p:spPr>
            <a:xfrm>
              <a:off x="-1648" y="0"/>
              <a:ext cx="49379248" cy="32918400"/>
            </a:xfrm>
            <a:prstGeom prst="rect">
              <a:avLst/>
            </a:prstGeom>
            <a:gradFill>
              <a:gsLst>
                <a:gs pos="100000">
                  <a:schemeClr val="accent2">
                    <a:lumMod val="40000"/>
                    <a:lumOff val="60000"/>
                  </a:schemeClr>
                </a:gs>
                <a:gs pos="0">
                  <a:schemeClr val="accent5">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00"/>
            </a:p>
          </p:txBody>
        </p:sp>
        <p:sp>
          <p:nvSpPr>
            <p:cNvPr id="75" name="Rounded Rectangle 74"/>
            <p:cNvSpPr/>
            <p:nvPr/>
          </p:nvSpPr>
          <p:spPr>
            <a:xfrm>
              <a:off x="897040" y="533400"/>
              <a:ext cx="47583728" cy="5181600"/>
            </a:xfrm>
            <a:prstGeom prst="roundRect">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path path="circle">
                <a:fillToRect r="100000" b="100000"/>
              </a:path>
              <a:tileRect l="-100000" t="-100000"/>
            </a:gra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00" dirty="0"/>
            </a:p>
          </p:txBody>
        </p:sp>
        <p:sp>
          <p:nvSpPr>
            <p:cNvPr id="76" name="Rounded Rectangle 75"/>
            <p:cNvSpPr/>
            <p:nvPr/>
          </p:nvSpPr>
          <p:spPr>
            <a:xfrm>
              <a:off x="1028902" y="5410201"/>
              <a:ext cx="9253728" cy="11810999"/>
            </a:xfrm>
            <a:prstGeom prst="roundRect">
              <a:avLst>
                <a:gd name="adj" fmla="val 11729"/>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2700000" scaled="1"/>
              <a:tileRect/>
            </a:gra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00"/>
            </a:p>
          </p:txBody>
        </p:sp>
        <p:sp>
          <p:nvSpPr>
            <p:cNvPr id="77" name="Rounded Rectangle 76"/>
            <p:cNvSpPr/>
            <p:nvPr/>
          </p:nvSpPr>
          <p:spPr>
            <a:xfrm>
              <a:off x="863149" y="17602200"/>
              <a:ext cx="25111623" cy="14335631"/>
            </a:xfrm>
            <a:prstGeom prst="roundRect">
              <a:avLst>
                <a:gd name="adj" fmla="val 11729"/>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5400000" scaled="1"/>
              <a:tileRect/>
            </a:gra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00"/>
            </a:p>
          </p:txBody>
        </p:sp>
        <p:sp>
          <p:nvSpPr>
            <p:cNvPr id="78" name="Rounded Rectangle 77"/>
            <p:cNvSpPr/>
            <p:nvPr/>
          </p:nvSpPr>
          <p:spPr>
            <a:xfrm>
              <a:off x="39223086" y="5410201"/>
              <a:ext cx="9253728" cy="12877799"/>
            </a:xfrm>
            <a:prstGeom prst="roundRect">
              <a:avLst>
                <a:gd name="adj" fmla="val 11729"/>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00"/>
            </a:p>
          </p:txBody>
        </p:sp>
        <p:sp>
          <p:nvSpPr>
            <p:cNvPr id="79" name="Rounded Rectangle 78"/>
            <p:cNvSpPr/>
            <p:nvPr/>
          </p:nvSpPr>
          <p:spPr>
            <a:xfrm>
              <a:off x="26403396" y="21793200"/>
              <a:ext cx="22073418" cy="10230328"/>
            </a:xfrm>
            <a:prstGeom prst="roundRect">
              <a:avLst>
                <a:gd name="adj" fmla="val 11729"/>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00"/>
            </a:p>
          </p:txBody>
        </p:sp>
        <p:sp>
          <p:nvSpPr>
            <p:cNvPr id="80" name="Rounded Rectangle 79"/>
            <p:cNvSpPr/>
            <p:nvPr/>
          </p:nvSpPr>
          <p:spPr>
            <a:xfrm>
              <a:off x="36604628" y="18821400"/>
              <a:ext cx="11872186" cy="2819400"/>
            </a:xfrm>
            <a:prstGeom prst="roundRect">
              <a:avLst>
                <a:gd name="adj" fmla="val 11729"/>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tx1"/>
                  </a:solidFill>
                </a:rPr>
                <a:t>Tia </a:t>
              </a:r>
              <a:r>
                <a:rPr lang="en-US" sz="2800" dirty="0" err="1" smtClean="0">
                  <a:solidFill>
                    <a:schemeClr val="tx1"/>
                  </a:solidFill>
                </a:rPr>
                <a:t>Nelis</a:t>
              </a:r>
              <a:r>
                <a:rPr lang="en-US" sz="2800" dirty="0" smtClean="0">
                  <a:solidFill>
                    <a:schemeClr val="tx1"/>
                  </a:solidFill>
                </a:rPr>
                <a:t> (UIC) and David Frye (Green Mountain Self-Advocates) present at the “Creating Change” conference held in Atlanta in Spring of 2013. </a:t>
              </a:r>
            </a:p>
            <a:p>
              <a:endParaRPr lang="en-US" sz="2800" dirty="0" smtClean="0">
                <a:solidFill>
                  <a:schemeClr val="tx1"/>
                </a:solidFill>
              </a:endParaRPr>
            </a:p>
            <a:p>
              <a:r>
                <a:rPr lang="en-US" sz="2800" dirty="0" smtClean="0">
                  <a:solidFill>
                    <a:schemeClr val="tx1"/>
                  </a:solidFill>
                </a:rPr>
                <a:t>Thanks to </a:t>
              </a:r>
              <a:r>
                <a:rPr lang="en-US" sz="2800" dirty="0" err="1" smtClean="0">
                  <a:solidFill>
                    <a:schemeClr val="tx1"/>
                  </a:solidFill>
                </a:rPr>
                <a:t>Peri</a:t>
              </a:r>
              <a:r>
                <a:rPr lang="en-US" sz="2800" dirty="0" smtClean="0">
                  <a:solidFill>
                    <a:schemeClr val="tx1"/>
                  </a:solidFill>
                </a:rPr>
                <a:t> </a:t>
              </a:r>
              <a:r>
                <a:rPr lang="en-US" sz="2800" dirty="0" err="1" smtClean="0">
                  <a:solidFill>
                    <a:schemeClr val="tx1"/>
                  </a:solidFill>
                </a:rPr>
                <a:t>Radecic</a:t>
              </a:r>
              <a:r>
                <a:rPr lang="en-US" sz="2800" dirty="0" smtClean="0">
                  <a:solidFill>
                    <a:schemeClr val="tx1"/>
                  </a:solidFill>
                </a:rPr>
                <a:t> for the allowing us to use this photo, and for inspiring  this poster. </a:t>
              </a:r>
              <a:endParaRPr lang="en-US" sz="2800" dirty="0">
                <a:solidFill>
                  <a:schemeClr val="tx1"/>
                </a:solidFill>
              </a:endParaRPr>
            </a:p>
          </p:txBody>
        </p:sp>
        <p:sp>
          <p:nvSpPr>
            <p:cNvPr id="81" name="TextBox 80"/>
            <p:cNvSpPr txBox="1"/>
            <p:nvPr/>
          </p:nvSpPr>
          <p:spPr>
            <a:xfrm>
              <a:off x="11487308" y="8763000"/>
              <a:ext cx="7372319" cy="769441"/>
            </a:xfrm>
            <a:prstGeom prst="rect">
              <a:avLst/>
            </a:prstGeom>
            <a:noFill/>
          </p:spPr>
          <p:txBody>
            <a:bodyPr wrap="square" rtlCol="0">
              <a:spAutoFit/>
            </a:bodyPr>
            <a:lstStyle/>
            <a:p>
              <a:endParaRPr lang="en-US" sz="4400" b="1" i="1" dirty="0">
                <a:solidFill>
                  <a:schemeClr val="bg1"/>
                </a:solidFill>
                <a:effectLst>
                  <a:outerShdw blurRad="38100" dist="38100" dir="2700000" algn="tl">
                    <a:srgbClr val="000000">
                      <a:alpha val="43137"/>
                    </a:srgbClr>
                  </a:outerShdw>
                </a:effectLst>
                <a:cs typeface="Arial" pitchFamily="34" charset="0"/>
              </a:endParaRPr>
            </a:p>
          </p:txBody>
        </p:sp>
        <p:sp>
          <p:nvSpPr>
            <p:cNvPr id="84" name="TextBox 83"/>
            <p:cNvSpPr txBox="1"/>
            <p:nvPr/>
          </p:nvSpPr>
          <p:spPr>
            <a:xfrm>
              <a:off x="1409167" y="5943599"/>
              <a:ext cx="4077416" cy="769441"/>
            </a:xfrm>
            <a:prstGeom prst="rect">
              <a:avLst/>
            </a:prstGeom>
            <a:noFill/>
          </p:spPr>
          <p:txBody>
            <a:bodyPr wrap="square" rtlCol="0">
              <a:spAutoFit/>
            </a:bodyPr>
            <a:lstStyle/>
            <a:p>
              <a:r>
                <a:rPr lang="en-US" sz="4400" b="1" i="1" dirty="0" smtClean="0">
                  <a:solidFill>
                    <a:schemeClr val="bg1"/>
                  </a:solidFill>
                  <a:effectLst>
                    <a:outerShdw blurRad="38100" dist="38100" dir="2700000" algn="tl">
                      <a:srgbClr val="000000">
                        <a:alpha val="43137"/>
                      </a:srgbClr>
                    </a:outerShdw>
                  </a:effectLst>
                  <a:cs typeface="Arial" pitchFamily="34" charset="0"/>
                </a:rPr>
                <a:t>Introduction</a:t>
              </a:r>
              <a:endParaRPr lang="en-US" sz="4400" b="1" i="1" dirty="0">
                <a:solidFill>
                  <a:schemeClr val="bg1"/>
                </a:solidFill>
                <a:effectLst>
                  <a:outerShdw blurRad="38100" dist="38100" dir="2700000" algn="tl">
                    <a:srgbClr val="000000">
                      <a:alpha val="43137"/>
                    </a:srgbClr>
                  </a:outerShdw>
                </a:effectLst>
                <a:cs typeface="Arial" pitchFamily="34" charset="0"/>
              </a:endParaRPr>
            </a:p>
          </p:txBody>
        </p:sp>
        <p:sp>
          <p:nvSpPr>
            <p:cNvPr id="85" name="TextBox 84"/>
            <p:cNvSpPr txBox="1"/>
            <p:nvPr/>
          </p:nvSpPr>
          <p:spPr>
            <a:xfrm>
              <a:off x="1139572" y="6400800"/>
              <a:ext cx="8458200" cy="584775"/>
            </a:xfrm>
            <a:prstGeom prst="rect">
              <a:avLst/>
            </a:prstGeom>
            <a:noFill/>
          </p:spPr>
          <p:txBody>
            <a:bodyPr wrap="square" rtlCol="0">
              <a:spAutoFit/>
            </a:bodyPr>
            <a:lstStyle/>
            <a:p>
              <a:endParaRPr lang="en-US" sz="3200" dirty="0" smtClean="0">
                <a:solidFill>
                  <a:schemeClr val="bg1"/>
                </a:solidFill>
                <a:cs typeface="Arial" pitchFamily="34" charset="0"/>
              </a:endParaRPr>
            </a:p>
          </p:txBody>
        </p:sp>
        <p:sp>
          <p:nvSpPr>
            <p:cNvPr id="86" name="TextBox 85"/>
            <p:cNvSpPr txBox="1"/>
            <p:nvPr/>
          </p:nvSpPr>
          <p:spPr>
            <a:xfrm>
              <a:off x="2314771" y="17830800"/>
              <a:ext cx="6172174" cy="769441"/>
            </a:xfrm>
            <a:prstGeom prst="rect">
              <a:avLst/>
            </a:prstGeom>
            <a:noFill/>
          </p:spPr>
          <p:txBody>
            <a:bodyPr wrap="square" rtlCol="0">
              <a:spAutoFit/>
            </a:bodyPr>
            <a:lstStyle/>
            <a:p>
              <a:r>
                <a:rPr lang="en-US" sz="4400" b="1" i="1" dirty="0" smtClean="0">
                  <a:solidFill>
                    <a:schemeClr val="bg1"/>
                  </a:solidFill>
                  <a:effectLst>
                    <a:outerShdw blurRad="38100" dist="38100" dir="2700000" algn="tl">
                      <a:srgbClr val="000000">
                        <a:alpha val="43137"/>
                      </a:srgbClr>
                    </a:outerShdw>
                  </a:effectLst>
                  <a:cs typeface="Arial" pitchFamily="34" charset="0"/>
                </a:rPr>
                <a:t>Why is this an issue?</a:t>
              </a:r>
              <a:endParaRPr lang="en-US" sz="4400" b="1" i="1" dirty="0">
                <a:solidFill>
                  <a:schemeClr val="bg1"/>
                </a:solidFill>
                <a:effectLst>
                  <a:outerShdw blurRad="38100" dist="38100" dir="2700000" algn="tl">
                    <a:srgbClr val="000000">
                      <a:alpha val="43137"/>
                    </a:srgbClr>
                  </a:outerShdw>
                </a:effectLst>
                <a:cs typeface="Arial" pitchFamily="34" charset="0"/>
              </a:endParaRPr>
            </a:p>
          </p:txBody>
        </p:sp>
        <p:sp>
          <p:nvSpPr>
            <p:cNvPr id="87" name="TextBox 86"/>
            <p:cNvSpPr txBox="1"/>
            <p:nvPr/>
          </p:nvSpPr>
          <p:spPr>
            <a:xfrm>
              <a:off x="943177" y="18440400"/>
              <a:ext cx="24945871" cy="12341840"/>
            </a:xfrm>
            <a:prstGeom prst="rect">
              <a:avLst/>
            </a:prstGeom>
            <a:noFill/>
          </p:spPr>
          <p:txBody>
            <a:bodyPr wrap="square" rtlCol="0">
              <a:spAutoFit/>
            </a:bodyPr>
            <a:lstStyle/>
            <a:p>
              <a:endParaRPr lang="en-US" sz="4000" dirty="0" smtClean="0"/>
            </a:p>
            <a:p>
              <a:pPr>
                <a:buFont typeface="Arial" pitchFamily="34" charset="0"/>
                <a:buChar char="•"/>
              </a:pPr>
              <a:r>
                <a:rPr lang="en-US" sz="3600" dirty="0" smtClean="0"/>
                <a:t>Self-advocates have only recently been seen as being able to have a sexual identity (</a:t>
              </a:r>
              <a:r>
                <a:rPr lang="en-US" sz="3600" dirty="0" err="1" smtClean="0"/>
                <a:t>Hingsburger</a:t>
              </a:r>
              <a:r>
                <a:rPr lang="en-US" sz="3600" dirty="0" smtClean="0"/>
                <a:t> &amp; Tough, 2002; </a:t>
              </a:r>
              <a:r>
                <a:rPr lang="en-US" sz="3600" dirty="0" err="1" smtClean="0"/>
                <a:t>Servais</a:t>
              </a:r>
              <a:r>
                <a:rPr lang="en-US" sz="3600" dirty="0" smtClean="0"/>
                <a:t>, 2006; World Health Organization, 2005). </a:t>
              </a:r>
            </a:p>
            <a:p>
              <a:endParaRPr lang="en-US" sz="3600" dirty="0" smtClean="0"/>
            </a:p>
            <a:p>
              <a:pPr>
                <a:buFont typeface="Arial" pitchFamily="34" charset="0"/>
                <a:buChar char="•"/>
              </a:pPr>
              <a:r>
                <a:rPr lang="en-US" sz="3600" dirty="0" err="1" smtClean="0"/>
                <a:t>Löfgren-Mårtenson</a:t>
              </a:r>
              <a:r>
                <a:rPr lang="en-US" sz="3600" dirty="0" smtClean="0"/>
                <a:t> (2009) suggested that young adults with ID were socialized to be heterosexual, and that </a:t>
              </a:r>
              <a:r>
                <a:rPr lang="en-US" sz="3600" b="1" dirty="0" smtClean="0"/>
                <a:t>young adults with ID might benefit from role models who are not heterosexual</a:t>
              </a:r>
              <a:r>
                <a:rPr lang="en-US" sz="3600" dirty="0" smtClean="0"/>
                <a:t>. </a:t>
              </a:r>
            </a:p>
            <a:p>
              <a:endParaRPr lang="en-US" sz="3600" dirty="0" smtClean="0"/>
            </a:p>
            <a:p>
              <a:pPr>
                <a:buFont typeface="Arial" pitchFamily="34" charset="0"/>
                <a:buChar char="•"/>
              </a:pPr>
              <a:r>
                <a:rPr lang="en-US" sz="3600" dirty="0" smtClean="0"/>
                <a:t>Additionally, the practice of </a:t>
              </a:r>
              <a:r>
                <a:rPr lang="en-US" sz="3600" b="1" dirty="0" smtClean="0"/>
                <a:t>normalization </a:t>
              </a:r>
              <a:r>
                <a:rPr lang="en-US" sz="3600" dirty="0" smtClean="0"/>
                <a:t>(</a:t>
              </a:r>
              <a:r>
                <a:rPr lang="en-US" sz="3600" dirty="0" err="1" smtClean="0"/>
                <a:t>Wolfensberger</a:t>
              </a:r>
              <a:r>
                <a:rPr lang="en-US" sz="3600" dirty="0" smtClean="0"/>
                <a:t>, 1972) has impacted people with IDD’s pathway to social empowerment. </a:t>
              </a:r>
              <a:r>
                <a:rPr lang="en-US" sz="3600" dirty="0" err="1" smtClean="0"/>
                <a:t>Culham</a:t>
              </a:r>
              <a:r>
                <a:rPr lang="en-US" sz="3600" dirty="0" smtClean="0"/>
                <a:t> and </a:t>
              </a:r>
              <a:r>
                <a:rPr lang="en-US" sz="3600" dirty="0" err="1" smtClean="0"/>
                <a:t>Nind</a:t>
              </a:r>
              <a:r>
                <a:rPr lang="en-US" sz="3600" dirty="0" smtClean="0"/>
                <a:t> (2003) identify an </a:t>
              </a:r>
              <a:r>
                <a:rPr lang="en-US" sz="3600" dirty="0" err="1" smtClean="0"/>
                <a:t>assimilationist</a:t>
              </a:r>
              <a:r>
                <a:rPr lang="en-US" sz="3600" dirty="0" smtClean="0"/>
                <a:t> impulse of normalization that has not made room for the celebration of differences, contrary to other groups such as the LGBTQ movements. People with IDD who may not identify as heterosexual are left out even from inclusive communities such as LGBTQ groups. This is in addition to pervasive, cross-cultural negative views of people with IDD (Allison &amp; </a:t>
              </a:r>
              <a:r>
                <a:rPr lang="en-US" sz="3600" dirty="0" err="1" smtClean="0"/>
                <a:t>Strydom</a:t>
              </a:r>
              <a:r>
                <a:rPr lang="en-US" sz="3600" dirty="0" smtClean="0"/>
                <a:t>, 2009). </a:t>
              </a:r>
            </a:p>
            <a:p>
              <a:endParaRPr lang="en-US" sz="3600" dirty="0" smtClean="0"/>
            </a:p>
            <a:p>
              <a:pPr>
                <a:buFont typeface="Arial" pitchFamily="34" charset="0"/>
                <a:buChar char="•"/>
              </a:pPr>
              <a:r>
                <a:rPr lang="en-US" sz="3600" dirty="0" smtClean="0"/>
                <a:t>Though a few support groups have emerged that particularly serve people with IDD that identify as LGBTQ (Noonan &amp; Taylor Gomez, 2011, Allen, 2003), </a:t>
              </a:r>
              <a:r>
                <a:rPr lang="en-US" sz="3600" b="1" dirty="0" smtClean="0"/>
                <a:t>more sustained supportive interaction is needed between the self-advocacy movement and the GLBTQ movement.</a:t>
              </a:r>
              <a:r>
                <a:rPr lang="en-US" sz="3600" dirty="0" smtClean="0"/>
                <a:t> Thompson (2008) uses queer theory to claim that true inclusionary practices (particularly in school settings) require that just as </a:t>
              </a:r>
              <a:r>
                <a:rPr lang="en-US" sz="3600" dirty="0" err="1" smtClean="0"/>
                <a:t>ableism</a:t>
              </a:r>
              <a:r>
                <a:rPr lang="en-US" sz="3600" dirty="0" smtClean="0"/>
                <a:t> is interrogated, heterosexism should also be questioned alongside it. </a:t>
              </a:r>
            </a:p>
            <a:p>
              <a:endParaRPr lang="en-US" sz="3600" dirty="0" smtClean="0"/>
            </a:p>
            <a:p>
              <a:pPr>
                <a:buFont typeface="Arial" pitchFamily="34" charset="0"/>
                <a:buChar char="•"/>
              </a:pPr>
              <a:r>
                <a:rPr lang="en-US" sz="3600" dirty="0" smtClean="0"/>
                <a:t>Green Mountain Self-Advocates (2009) have identified “</a:t>
              </a:r>
              <a:r>
                <a:rPr lang="en-US" sz="3600" b="1" dirty="0" smtClean="0"/>
                <a:t>Being free about your sexuality, like if you are gay, straight or lesbian</a:t>
              </a:r>
              <a:r>
                <a:rPr lang="en-US" sz="3600" dirty="0" smtClean="0"/>
                <a:t>,” as a component of sexual self-advocacy. </a:t>
              </a:r>
            </a:p>
            <a:p>
              <a:r>
                <a:rPr lang="en-US" sz="3600" dirty="0" smtClean="0">
                  <a:solidFill>
                    <a:schemeClr val="bg1"/>
                  </a:solidFill>
                  <a:cs typeface="Arial" pitchFamily="34" charset="0"/>
                </a:rPr>
                <a:t>. </a:t>
              </a:r>
            </a:p>
          </p:txBody>
        </p:sp>
        <p:sp>
          <p:nvSpPr>
            <p:cNvPr id="88" name="TextBox 87"/>
            <p:cNvSpPr txBox="1"/>
            <p:nvPr/>
          </p:nvSpPr>
          <p:spPr>
            <a:xfrm>
              <a:off x="39817396" y="5707559"/>
              <a:ext cx="4845349" cy="1446550"/>
            </a:xfrm>
            <a:prstGeom prst="rect">
              <a:avLst/>
            </a:prstGeom>
            <a:noFill/>
          </p:spPr>
          <p:txBody>
            <a:bodyPr wrap="square" rtlCol="0">
              <a:spAutoFit/>
            </a:bodyPr>
            <a:lstStyle/>
            <a:p>
              <a:r>
                <a:rPr lang="en-US" sz="4400" b="1" i="1" dirty="0" smtClean="0">
                  <a:effectLst>
                    <a:outerShdw blurRad="38100" dist="38100" dir="2700000" algn="tl">
                      <a:srgbClr val="000000">
                        <a:alpha val="43137"/>
                      </a:srgbClr>
                    </a:outerShdw>
                  </a:effectLst>
                  <a:cs typeface="Arial" pitchFamily="34" charset="0"/>
                </a:rPr>
                <a:t>Some Questions to Ask: </a:t>
              </a:r>
              <a:endParaRPr lang="en-US" sz="4400" b="1" i="1" dirty="0">
                <a:effectLst>
                  <a:outerShdw blurRad="38100" dist="38100" dir="2700000" algn="tl">
                    <a:srgbClr val="000000">
                      <a:alpha val="43137"/>
                    </a:srgbClr>
                  </a:outerShdw>
                </a:effectLst>
                <a:cs typeface="Arial" pitchFamily="34" charset="0"/>
              </a:endParaRPr>
            </a:p>
          </p:txBody>
        </p:sp>
        <p:sp>
          <p:nvSpPr>
            <p:cNvPr id="89" name="TextBox 88"/>
            <p:cNvSpPr txBox="1"/>
            <p:nvPr/>
          </p:nvSpPr>
          <p:spPr>
            <a:xfrm rot="10800000" flipV="1">
              <a:off x="39547796" y="7283014"/>
              <a:ext cx="8458200" cy="11110734"/>
            </a:xfrm>
            <a:prstGeom prst="rect">
              <a:avLst/>
            </a:prstGeom>
            <a:noFill/>
          </p:spPr>
          <p:txBody>
            <a:bodyPr wrap="square" rtlCol="0">
              <a:spAutoFit/>
            </a:bodyPr>
            <a:lstStyle/>
            <a:p>
              <a:pPr>
                <a:buFont typeface="Arial" pitchFamily="34" charset="0"/>
                <a:buChar char="•"/>
              </a:pPr>
              <a:r>
                <a:rPr lang="en-US" sz="3600" dirty="0" smtClean="0"/>
                <a:t>How do people in your movement/community refer to us? </a:t>
              </a:r>
            </a:p>
            <a:p>
              <a:pPr>
                <a:buFont typeface="Arial" pitchFamily="34" charset="0"/>
                <a:buChar char="•"/>
              </a:pPr>
              <a:r>
                <a:rPr lang="en-US" sz="3600" dirty="0" smtClean="0"/>
                <a:t>How do they think about us? </a:t>
              </a:r>
            </a:p>
            <a:p>
              <a:pPr>
                <a:buFont typeface="Arial" pitchFamily="34" charset="0"/>
                <a:buChar char="•"/>
              </a:pPr>
              <a:r>
                <a:rPr lang="en-US" sz="3600" dirty="0" smtClean="0"/>
                <a:t>What can we learn from each other? </a:t>
              </a:r>
            </a:p>
            <a:p>
              <a:pPr>
                <a:buFont typeface="Arial" pitchFamily="34" charset="0"/>
                <a:buChar char="•"/>
              </a:pPr>
              <a:r>
                <a:rPr lang="en-US" sz="3600" dirty="0" smtClean="0"/>
                <a:t>What is the history of your movement? </a:t>
              </a:r>
            </a:p>
            <a:p>
              <a:endParaRPr lang="en-US" sz="3600" dirty="0" smtClean="0"/>
            </a:p>
            <a:p>
              <a:r>
                <a:rPr lang="en-US" sz="3600" dirty="0" smtClean="0"/>
                <a:t>We’ve used these two movements as an example of how inclusive space can be created and anticipated. We want to acknowledge, however, that the self-advocacy movement (particularly around intellectual disability) and the GLBTQ movement are but two facets of social identity. There are other movements that have been initiated on the basis of specific oppressions, such as racism. It is important to explore multiple facets of diverse identity. </a:t>
              </a:r>
            </a:p>
            <a:p>
              <a:r>
                <a:rPr lang="en-US" sz="3200" dirty="0" smtClean="0">
                  <a:solidFill>
                    <a:schemeClr val="bg1"/>
                  </a:solidFill>
                  <a:cs typeface="Arial" pitchFamily="34" charset="0"/>
                </a:rPr>
                <a:t>. </a:t>
              </a:r>
            </a:p>
          </p:txBody>
        </p:sp>
        <p:sp>
          <p:nvSpPr>
            <p:cNvPr id="91" name="TextBox 90"/>
            <p:cNvSpPr txBox="1"/>
            <p:nvPr/>
          </p:nvSpPr>
          <p:spPr>
            <a:xfrm>
              <a:off x="27174918" y="21869400"/>
              <a:ext cx="6772247" cy="769441"/>
            </a:xfrm>
            <a:prstGeom prst="rect">
              <a:avLst/>
            </a:prstGeom>
            <a:noFill/>
          </p:spPr>
          <p:txBody>
            <a:bodyPr wrap="square" rtlCol="0">
              <a:spAutoFit/>
            </a:bodyPr>
            <a:lstStyle/>
            <a:p>
              <a:pPr algn="ctr"/>
              <a:r>
                <a:rPr lang="en-US" sz="4400" b="1" i="1" dirty="0" smtClean="0">
                  <a:solidFill>
                    <a:schemeClr val="bg1"/>
                  </a:solidFill>
                  <a:effectLst>
                    <a:outerShdw blurRad="38100" dist="38100" dir="2700000" algn="tl">
                      <a:srgbClr val="000000">
                        <a:alpha val="43137"/>
                      </a:srgbClr>
                    </a:outerShdw>
                  </a:effectLst>
                  <a:cs typeface="Arial" pitchFamily="34" charset="0"/>
                </a:rPr>
                <a:t>References</a:t>
              </a:r>
              <a:endParaRPr lang="en-US" sz="4400" b="1" i="1" dirty="0">
                <a:solidFill>
                  <a:schemeClr val="bg1"/>
                </a:solidFill>
                <a:effectLst>
                  <a:outerShdw blurRad="38100" dist="38100" dir="2700000" algn="tl">
                    <a:srgbClr val="000000">
                      <a:alpha val="43137"/>
                    </a:srgbClr>
                  </a:outerShdw>
                </a:effectLst>
                <a:cs typeface="Arial" pitchFamily="34" charset="0"/>
              </a:endParaRPr>
            </a:p>
          </p:txBody>
        </p:sp>
        <p:sp>
          <p:nvSpPr>
            <p:cNvPr id="92" name="TextBox 91"/>
            <p:cNvSpPr txBox="1"/>
            <p:nvPr/>
          </p:nvSpPr>
          <p:spPr>
            <a:xfrm>
              <a:off x="26917744" y="22174200"/>
              <a:ext cx="21516885" cy="9202519"/>
            </a:xfrm>
            <a:prstGeom prst="rect">
              <a:avLst/>
            </a:prstGeom>
            <a:noFill/>
          </p:spPr>
          <p:txBody>
            <a:bodyPr wrap="square" rtlCol="0">
              <a:spAutoFit/>
            </a:bodyPr>
            <a:lstStyle/>
            <a:p>
              <a:pPr lvl="0" defTabSz="914400" fontAlgn="base">
                <a:spcBef>
                  <a:spcPct val="0"/>
                </a:spcBef>
                <a:spcAft>
                  <a:spcPct val="0"/>
                </a:spcAft>
              </a:pPr>
              <a:r>
                <a:rPr lang="en-US" sz="3200" dirty="0" smtClean="0">
                  <a:latin typeface="Times New Roman" pitchFamily="18" charset="0"/>
                  <a:ea typeface="Calibri" pitchFamily="34" charset="0"/>
                  <a:cs typeface="Times New Roman" pitchFamily="18" charset="0"/>
                </a:rPr>
                <a:t> </a:t>
              </a:r>
            </a:p>
            <a:p>
              <a:pPr lvl="0" defTabSz="914400" fontAlgn="base">
                <a:spcBef>
                  <a:spcPct val="0"/>
                </a:spcBef>
                <a:spcAft>
                  <a:spcPct val="0"/>
                </a:spcAft>
              </a:pPr>
              <a:r>
                <a:rPr lang="en-US" sz="2800" dirty="0" smtClean="0">
                  <a:ea typeface="Calibri" pitchFamily="34" charset="0"/>
                  <a:cs typeface="Times New Roman" pitchFamily="18" charset="0"/>
                </a:rPr>
                <a:t>Allen, J.D. (2003). </a:t>
              </a:r>
              <a:r>
                <a:rPr lang="en-US" sz="2800" i="1" dirty="0" smtClean="0">
                  <a:ea typeface="Calibri" pitchFamily="34" charset="0"/>
                  <a:cs typeface="Times New Roman" pitchFamily="18" charset="0"/>
                </a:rPr>
                <a:t>Gay, lesbian, bisexual and transgender people with developmental disabilities and mental retardation: Stories of the rainbow support group</a:t>
              </a:r>
              <a:r>
                <a:rPr lang="en-US" sz="2800" dirty="0" smtClean="0">
                  <a:ea typeface="Calibri" pitchFamily="34" charset="0"/>
                  <a:cs typeface="Times New Roman" pitchFamily="18" charset="0"/>
                </a:rPr>
                <a:t>. New York: Haworth Press. </a:t>
              </a:r>
              <a:endParaRPr lang="en-US" sz="2800" dirty="0" smtClean="0">
                <a:cs typeface="Arial" pitchFamily="34" charset="0"/>
              </a:endParaRPr>
            </a:p>
            <a:p>
              <a:pPr lvl="0" defTabSz="914400" eaLnBrk="0" fontAlgn="base" hangingPunct="0">
                <a:spcBef>
                  <a:spcPct val="0"/>
                </a:spcBef>
                <a:spcAft>
                  <a:spcPct val="0"/>
                </a:spcAft>
              </a:pPr>
              <a:r>
                <a:rPr lang="en-US" sz="2800" dirty="0" smtClean="0">
                  <a:ea typeface="Calibri" pitchFamily="34" charset="0"/>
                  <a:cs typeface="Times New Roman" pitchFamily="18" charset="0"/>
                </a:rPr>
                <a:t>Allison, L., &amp; </a:t>
              </a:r>
              <a:r>
                <a:rPr lang="en-US" sz="2800" dirty="0" err="1" smtClean="0">
                  <a:ea typeface="Calibri" pitchFamily="34" charset="0"/>
                  <a:cs typeface="Times New Roman" pitchFamily="18" charset="0"/>
                </a:rPr>
                <a:t>Strydom</a:t>
              </a:r>
              <a:r>
                <a:rPr lang="en-US" sz="2800" dirty="0" smtClean="0">
                  <a:ea typeface="Calibri" pitchFamily="34" charset="0"/>
                  <a:cs typeface="Times New Roman" pitchFamily="18" charset="0"/>
                </a:rPr>
                <a:t>, A. (2009). Intellectual disability across cultures. </a:t>
              </a:r>
              <a:r>
                <a:rPr lang="en-US" sz="2800" i="1" dirty="0" smtClean="0">
                  <a:ea typeface="Calibri" pitchFamily="34" charset="0"/>
                  <a:cs typeface="Times New Roman" pitchFamily="18" charset="0"/>
                </a:rPr>
                <a:t>Psychiatry 8</a:t>
              </a:r>
              <a:r>
                <a:rPr lang="en-US" sz="2800" dirty="0" smtClean="0">
                  <a:ea typeface="Calibri" pitchFamily="34" charset="0"/>
                  <a:cs typeface="Times New Roman" pitchFamily="18" charset="0"/>
                </a:rPr>
                <a:t>(9), 355-357. </a:t>
              </a:r>
              <a:endParaRPr lang="en-US" sz="2800" dirty="0" smtClean="0">
                <a:cs typeface="Arial" pitchFamily="34" charset="0"/>
              </a:endParaRPr>
            </a:p>
            <a:p>
              <a:pPr lvl="0" defTabSz="914400" eaLnBrk="0" fontAlgn="base" hangingPunct="0">
                <a:spcBef>
                  <a:spcPct val="0"/>
                </a:spcBef>
                <a:spcAft>
                  <a:spcPct val="0"/>
                </a:spcAft>
              </a:pPr>
              <a:r>
                <a:rPr lang="en-US" sz="2800" dirty="0" err="1" smtClean="0">
                  <a:ea typeface="Calibri" pitchFamily="34" charset="0"/>
                  <a:cs typeface="Times New Roman" pitchFamily="18" charset="0"/>
                </a:rPr>
                <a:t>Culham</a:t>
              </a:r>
              <a:r>
                <a:rPr lang="en-US" sz="2800" dirty="0" smtClean="0">
                  <a:ea typeface="Calibri" pitchFamily="34" charset="0"/>
                  <a:cs typeface="Times New Roman" pitchFamily="18" charset="0"/>
                </a:rPr>
                <a:t>, A., &amp; </a:t>
              </a:r>
              <a:r>
                <a:rPr lang="en-US" sz="2800" dirty="0" err="1" smtClean="0">
                  <a:ea typeface="Calibri" pitchFamily="34" charset="0"/>
                  <a:cs typeface="Times New Roman" pitchFamily="18" charset="0"/>
                </a:rPr>
                <a:t>Nind</a:t>
              </a:r>
              <a:r>
                <a:rPr lang="en-US" sz="2800" dirty="0" smtClean="0">
                  <a:ea typeface="Calibri" pitchFamily="34" charset="0"/>
                  <a:cs typeface="Times New Roman" pitchFamily="18" charset="0"/>
                </a:rPr>
                <a:t>, M. (2003). Deconstructing </a:t>
              </a:r>
              <a:r>
                <a:rPr lang="en-US" sz="2800" dirty="0" err="1" smtClean="0">
                  <a:ea typeface="Calibri" pitchFamily="34" charset="0"/>
                  <a:cs typeface="Times New Roman" pitchFamily="18" charset="0"/>
                </a:rPr>
                <a:t>normalisation</a:t>
              </a:r>
              <a:r>
                <a:rPr lang="en-US" sz="2800" dirty="0" smtClean="0">
                  <a:ea typeface="Calibri" pitchFamily="34" charset="0"/>
                  <a:cs typeface="Times New Roman" pitchFamily="18" charset="0"/>
                </a:rPr>
                <a:t>: Clearing the way for inclusion. </a:t>
              </a:r>
              <a:r>
                <a:rPr lang="en-US" sz="2800" i="1" dirty="0" smtClean="0">
                  <a:ea typeface="Calibri" pitchFamily="34" charset="0"/>
                  <a:cs typeface="Times New Roman" pitchFamily="18" charset="0"/>
                </a:rPr>
                <a:t>Journal of Intellectual &amp; Developmental Disability, 28</a:t>
              </a:r>
              <a:r>
                <a:rPr lang="en-US" sz="2800" dirty="0" smtClean="0">
                  <a:ea typeface="Calibri" pitchFamily="34" charset="0"/>
                  <a:cs typeface="Times New Roman" pitchFamily="18" charset="0"/>
                </a:rPr>
                <a:t>(1), 65-78. </a:t>
              </a:r>
              <a:endParaRPr lang="en-US" sz="2800" dirty="0" smtClean="0">
                <a:cs typeface="Arial" pitchFamily="34" charset="0"/>
              </a:endParaRPr>
            </a:p>
            <a:p>
              <a:pPr lvl="0" defTabSz="914400" eaLnBrk="0" fontAlgn="base" hangingPunct="0">
                <a:spcBef>
                  <a:spcPct val="0"/>
                </a:spcBef>
                <a:spcAft>
                  <a:spcPct val="0"/>
                </a:spcAft>
              </a:pPr>
              <a:r>
                <a:rPr lang="en-US" sz="2800" dirty="0" smtClean="0">
                  <a:ea typeface="Calibri" pitchFamily="34" charset="0"/>
                  <a:cs typeface="Times New Roman" pitchFamily="18" charset="0"/>
                </a:rPr>
                <a:t>Green Mountain Self Advocates. (2009). </a:t>
              </a:r>
              <a:r>
                <a:rPr lang="en-US" sz="2800" i="1" dirty="0" smtClean="0">
                  <a:ea typeface="Calibri" pitchFamily="34" charset="0"/>
                  <a:cs typeface="Times New Roman" pitchFamily="18" charset="0"/>
                </a:rPr>
                <a:t>Sexual self-advocacy</a:t>
              </a:r>
              <a:r>
                <a:rPr lang="en-US" sz="2800" dirty="0" smtClean="0">
                  <a:ea typeface="Calibri" pitchFamily="34" charset="0"/>
                  <a:cs typeface="Times New Roman" pitchFamily="18" charset="0"/>
                </a:rPr>
                <a:t>.  [Pamphlet]. Retrieved from http://www.gmsavt.org/wp/wp-content/uploads/2010/12/sexual_self-advocacy_pamphlet.pdf </a:t>
              </a:r>
              <a:endParaRPr lang="en-US" sz="2800" dirty="0" smtClean="0">
                <a:cs typeface="Arial" pitchFamily="34" charset="0"/>
              </a:endParaRPr>
            </a:p>
            <a:p>
              <a:pPr lvl="0" defTabSz="914400" eaLnBrk="0" fontAlgn="base" hangingPunct="0">
                <a:spcBef>
                  <a:spcPct val="0"/>
                </a:spcBef>
                <a:spcAft>
                  <a:spcPct val="0"/>
                </a:spcAft>
              </a:pPr>
              <a:r>
                <a:rPr lang="en-US" sz="2800" dirty="0" err="1" smtClean="0">
                  <a:ea typeface="Calibri" pitchFamily="34" charset="0"/>
                  <a:cs typeface="Times New Roman" pitchFamily="18" charset="0"/>
                </a:rPr>
                <a:t>Hingsburger</a:t>
              </a:r>
              <a:r>
                <a:rPr lang="en-US" sz="2800" dirty="0" smtClean="0">
                  <a:ea typeface="Calibri" pitchFamily="34" charset="0"/>
                  <a:cs typeface="Times New Roman" pitchFamily="18" charset="0"/>
                </a:rPr>
                <a:t>, D., and Tough, S. (2002). Healthy Sexuality: Attitudes, systems, and policies. </a:t>
              </a:r>
              <a:r>
                <a:rPr lang="en-US" sz="2800" i="1" dirty="0" smtClean="0">
                  <a:ea typeface="Calibri" pitchFamily="34" charset="0"/>
                  <a:cs typeface="Times New Roman" pitchFamily="18" charset="0"/>
                </a:rPr>
                <a:t>Research and Practice for Persons with Severe Disabilities, 27</a:t>
              </a:r>
              <a:r>
                <a:rPr lang="en-US" sz="2800" dirty="0" smtClean="0">
                  <a:ea typeface="Calibri" pitchFamily="34" charset="0"/>
                  <a:cs typeface="Times New Roman" pitchFamily="18" charset="0"/>
                </a:rPr>
                <a:t>(1), 8-17.</a:t>
              </a:r>
              <a:endParaRPr lang="en-US" sz="2800" dirty="0" smtClean="0">
                <a:cs typeface="Arial" pitchFamily="34" charset="0"/>
              </a:endParaRPr>
            </a:p>
            <a:p>
              <a:pPr lvl="0" defTabSz="914400" eaLnBrk="0" fontAlgn="base" hangingPunct="0">
                <a:spcBef>
                  <a:spcPct val="0"/>
                </a:spcBef>
                <a:spcAft>
                  <a:spcPct val="0"/>
                </a:spcAft>
              </a:pPr>
              <a:r>
                <a:rPr lang="en-US" sz="2800" dirty="0" err="1" smtClean="0">
                  <a:ea typeface="Calibri" pitchFamily="34" charset="0"/>
                  <a:cs typeface="Times New Roman" pitchFamily="18" charset="0"/>
                </a:rPr>
                <a:t>Löfgren-M</a:t>
              </a:r>
              <a:r>
                <a:rPr lang="en-US" sz="2800" dirty="0" err="1" smtClean="0">
                  <a:solidFill>
                    <a:srgbClr val="000000"/>
                  </a:solidFill>
                  <a:ea typeface="Calibri" pitchFamily="34" charset="0"/>
                  <a:cs typeface="Times New Roman" pitchFamily="18" charset="0"/>
                </a:rPr>
                <a:t>å</a:t>
              </a:r>
              <a:r>
                <a:rPr lang="en-US" sz="2800" dirty="0" err="1" smtClean="0">
                  <a:ea typeface="Calibri" pitchFamily="34" charset="0"/>
                  <a:cs typeface="Times New Roman" pitchFamily="18" charset="0"/>
                </a:rPr>
                <a:t>rtenson</a:t>
              </a:r>
              <a:r>
                <a:rPr lang="en-US" sz="2800" dirty="0" smtClean="0">
                  <a:ea typeface="Calibri" pitchFamily="34" charset="0"/>
                  <a:cs typeface="Times New Roman" pitchFamily="18" charset="0"/>
                </a:rPr>
                <a:t>,  L. (2009). The invisibility of young homosexual women and men with intellectual disabilities. </a:t>
              </a:r>
              <a:r>
                <a:rPr lang="en-US" sz="2800" i="1" dirty="0" smtClean="0">
                  <a:ea typeface="Calibri" pitchFamily="34" charset="0"/>
                  <a:cs typeface="Times New Roman" pitchFamily="18" charset="0"/>
                </a:rPr>
                <a:t>Sexuality and Disability, 27</a:t>
              </a:r>
              <a:r>
                <a:rPr lang="en-US" sz="2800" dirty="0" smtClean="0">
                  <a:ea typeface="Calibri" pitchFamily="34" charset="0"/>
                  <a:cs typeface="Times New Roman" pitchFamily="18" charset="0"/>
                </a:rPr>
                <a:t>, 21-26. </a:t>
              </a:r>
              <a:endParaRPr lang="en-US" sz="2800" dirty="0" smtClean="0">
                <a:cs typeface="Arial" pitchFamily="34" charset="0"/>
              </a:endParaRPr>
            </a:p>
            <a:p>
              <a:pPr lvl="0" defTabSz="914400" eaLnBrk="0" fontAlgn="base" hangingPunct="0">
                <a:spcBef>
                  <a:spcPct val="0"/>
                </a:spcBef>
                <a:spcAft>
                  <a:spcPct val="0"/>
                </a:spcAft>
              </a:pPr>
              <a:r>
                <a:rPr lang="en-US" sz="2800" dirty="0" smtClean="0">
                  <a:ea typeface="Times New Roman" pitchFamily="18" charset="0"/>
                  <a:cs typeface="Times New Roman" pitchFamily="18" charset="0"/>
                </a:rPr>
                <a:t>Noonan, A. &amp; Taylor Gomez, M. (2011). Who’s missing? Awareness of lesbian, gay, bisexual and transgender people with intellectual disability. </a:t>
              </a:r>
              <a:r>
                <a:rPr lang="en-US" sz="2800" i="1" dirty="0" smtClean="0">
                  <a:ea typeface="Times New Roman" pitchFamily="18" charset="0"/>
                  <a:cs typeface="Times New Roman" pitchFamily="18" charset="0"/>
                </a:rPr>
                <a:t>Sexuality and Disability, 29</a:t>
              </a:r>
              <a:r>
                <a:rPr lang="en-US" sz="2800" dirty="0" smtClean="0">
                  <a:ea typeface="Times New Roman" pitchFamily="18" charset="0"/>
                  <a:cs typeface="Times New Roman" pitchFamily="18" charset="0"/>
                </a:rPr>
                <a:t>, 175-180. </a:t>
              </a:r>
              <a:endParaRPr lang="en-US" sz="2800" dirty="0" smtClean="0">
                <a:cs typeface="Arial" pitchFamily="34" charset="0"/>
              </a:endParaRPr>
            </a:p>
            <a:p>
              <a:pPr lvl="0" defTabSz="914400" eaLnBrk="0" fontAlgn="base" hangingPunct="0">
                <a:spcBef>
                  <a:spcPct val="0"/>
                </a:spcBef>
                <a:spcAft>
                  <a:spcPct val="0"/>
                </a:spcAft>
              </a:pPr>
              <a:r>
                <a:rPr lang="en-US" sz="2800" dirty="0" smtClean="0">
                  <a:ea typeface="Times New Roman" pitchFamily="18" charset="0"/>
                  <a:cs typeface="Times New Roman" pitchFamily="18" charset="0"/>
                </a:rPr>
                <a:t>Thompson, A.S. (2008). De/centering straight talk: Queerly informed inclusive pedagogy for gay and bisexual students with intellectual disabilities. </a:t>
              </a:r>
              <a:r>
                <a:rPr lang="en-US" sz="2800" i="1" dirty="0" smtClean="0">
                  <a:ea typeface="Times New Roman" pitchFamily="18" charset="0"/>
                  <a:cs typeface="Times New Roman" pitchFamily="18" charset="0"/>
                </a:rPr>
                <a:t>Journal of LGBT Youth, 5</a:t>
              </a:r>
              <a:r>
                <a:rPr lang="en-US" sz="2800" dirty="0" smtClean="0">
                  <a:ea typeface="Times New Roman" pitchFamily="18" charset="0"/>
                  <a:cs typeface="Times New Roman" pitchFamily="18" charset="0"/>
                </a:rPr>
                <a:t>(1), 37-56. </a:t>
              </a:r>
              <a:endParaRPr lang="en-US" sz="2800" dirty="0" smtClean="0">
                <a:cs typeface="Arial" pitchFamily="34" charset="0"/>
              </a:endParaRPr>
            </a:p>
            <a:p>
              <a:pPr lvl="0" defTabSz="914400" eaLnBrk="0" fontAlgn="base" hangingPunct="0">
                <a:spcBef>
                  <a:spcPct val="0"/>
                </a:spcBef>
                <a:spcAft>
                  <a:spcPct val="0"/>
                </a:spcAft>
              </a:pPr>
              <a:r>
                <a:rPr lang="en-US" sz="2800" dirty="0" err="1" smtClean="0">
                  <a:ea typeface="Times New Roman" pitchFamily="18" charset="0"/>
                  <a:cs typeface="Times New Roman" pitchFamily="18" charset="0"/>
                </a:rPr>
                <a:t>Servais</a:t>
              </a:r>
              <a:r>
                <a:rPr lang="en-US" sz="2800" dirty="0" smtClean="0">
                  <a:ea typeface="Times New Roman" pitchFamily="18" charset="0"/>
                  <a:cs typeface="Times New Roman" pitchFamily="18" charset="0"/>
                </a:rPr>
                <a:t>, L. (2006). Sexual health care in persons with intellectual disabilities. </a:t>
              </a:r>
              <a:r>
                <a:rPr lang="en-US" sz="2800" i="1" dirty="0" smtClean="0">
                  <a:ea typeface="Times New Roman" pitchFamily="18" charset="0"/>
                  <a:cs typeface="Times New Roman" pitchFamily="18" charset="0"/>
                </a:rPr>
                <a:t>Mental Retardation and Developmental Disabilities Research Reviews, 12</a:t>
              </a:r>
              <a:r>
                <a:rPr lang="en-US" sz="2800" dirty="0" smtClean="0">
                  <a:ea typeface="Times New Roman" pitchFamily="18" charset="0"/>
                  <a:cs typeface="Times New Roman" pitchFamily="18" charset="0"/>
                </a:rPr>
                <a:t>(1), 48-56.</a:t>
              </a:r>
              <a:endParaRPr lang="en-US" sz="2800" dirty="0" smtClean="0">
                <a:cs typeface="Arial" pitchFamily="34" charset="0"/>
              </a:endParaRPr>
            </a:p>
            <a:p>
              <a:pPr lvl="0" defTabSz="914400" eaLnBrk="0" fontAlgn="base" hangingPunct="0">
                <a:spcBef>
                  <a:spcPct val="0"/>
                </a:spcBef>
                <a:spcAft>
                  <a:spcPct val="0"/>
                </a:spcAft>
              </a:pPr>
              <a:r>
                <a:rPr lang="en-US" sz="2800" dirty="0" smtClean="0">
                  <a:ea typeface="Calibri" pitchFamily="34" charset="0"/>
                  <a:cs typeface="Times New Roman" pitchFamily="18" charset="0"/>
                </a:rPr>
                <a:t>World Health Organization. (2005). Disability, including prevention, management and rehabilitation. Retrieved from http://</a:t>
              </a:r>
              <a:r>
                <a:rPr lang="en-US" sz="2800" dirty="0" err="1" smtClean="0">
                  <a:ea typeface="Calibri" pitchFamily="34" charset="0"/>
                  <a:cs typeface="Times New Roman" pitchFamily="18" charset="0"/>
                </a:rPr>
                <a:t>www.who.int</a:t>
              </a:r>
              <a:r>
                <a:rPr lang="en-US" sz="2800" dirty="0" smtClean="0">
                  <a:ea typeface="Calibri" pitchFamily="34" charset="0"/>
                  <a:cs typeface="Times New Roman" pitchFamily="18" charset="0"/>
                </a:rPr>
                <a:t>/</a:t>
              </a:r>
              <a:r>
                <a:rPr lang="en-US" sz="2800" dirty="0" err="1" smtClean="0">
                  <a:ea typeface="Calibri" pitchFamily="34" charset="0"/>
                  <a:cs typeface="Times New Roman" pitchFamily="18" charset="0"/>
                </a:rPr>
                <a:t>gb</a:t>
              </a:r>
              <a:r>
                <a:rPr lang="en-US" sz="2800" dirty="0" smtClean="0">
                  <a:ea typeface="Calibri" pitchFamily="34" charset="0"/>
                  <a:cs typeface="Times New Roman" pitchFamily="18" charset="0"/>
                </a:rPr>
                <a:t>/</a:t>
              </a:r>
              <a:r>
                <a:rPr lang="en-US" sz="2800" dirty="0" err="1" smtClean="0">
                  <a:ea typeface="Calibri" pitchFamily="34" charset="0"/>
                  <a:cs typeface="Times New Roman" pitchFamily="18" charset="0"/>
                </a:rPr>
                <a:t>ebwha</a:t>
              </a:r>
              <a:r>
                <a:rPr lang="en-US" sz="2800" dirty="0" smtClean="0">
                  <a:ea typeface="Calibri" pitchFamily="34" charset="0"/>
                  <a:cs typeface="Times New Roman" pitchFamily="18" charset="0"/>
                </a:rPr>
                <a:t>/</a:t>
              </a:r>
              <a:r>
                <a:rPr lang="en-US" sz="2800" dirty="0" err="1" smtClean="0">
                  <a:ea typeface="Calibri" pitchFamily="34" charset="0"/>
                  <a:cs typeface="Times New Roman" pitchFamily="18" charset="0"/>
                </a:rPr>
                <a:t>pdf_ﬁles</a:t>
              </a:r>
              <a:r>
                <a:rPr lang="en-US" sz="2800" dirty="0" smtClean="0">
                  <a:ea typeface="Calibri" pitchFamily="34" charset="0"/>
                  <a:cs typeface="Times New Roman" pitchFamily="18" charset="0"/>
                </a:rPr>
                <a:t>/WHA58/WHA58_23-en.pdf</a:t>
              </a:r>
              <a:endParaRPr lang="en-US" sz="2800" dirty="0" smtClean="0">
                <a:cs typeface="Arial" pitchFamily="34" charset="0"/>
              </a:endParaRPr>
            </a:p>
            <a:p>
              <a:r>
                <a:rPr lang="en-US" sz="2800" dirty="0" smtClean="0">
                  <a:solidFill>
                    <a:schemeClr val="bg1"/>
                  </a:solidFill>
                  <a:cs typeface="Arial" pitchFamily="34" charset="0"/>
                </a:rPr>
                <a:t> </a:t>
              </a:r>
            </a:p>
          </p:txBody>
        </p:sp>
        <p:sp>
          <p:nvSpPr>
            <p:cNvPr id="74" name="Rounded Rectangle 73"/>
            <p:cNvSpPr/>
            <p:nvPr/>
          </p:nvSpPr>
          <p:spPr>
            <a:xfrm>
              <a:off x="10630062" y="5943600"/>
              <a:ext cx="27946233" cy="8915399"/>
            </a:xfrm>
            <a:prstGeom prst="roundRect">
              <a:avLst>
                <a:gd name="adj" fmla="val 4189"/>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00"/>
            </a:p>
          </p:txBody>
        </p:sp>
        <p:sp>
          <p:nvSpPr>
            <p:cNvPr id="82" name="TextBox 81"/>
            <p:cNvSpPr txBox="1"/>
            <p:nvPr/>
          </p:nvSpPr>
          <p:spPr>
            <a:xfrm rot="10800000" flipV="1">
              <a:off x="11125195" y="15948569"/>
              <a:ext cx="20078778" cy="584775"/>
            </a:xfrm>
            <a:prstGeom prst="rect">
              <a:avLst/>
            </a:prstGeom>
            <a:noFill/>
          </p:spPr>
          <p:txBody>
            <a:bodyPr wrap="square" rtlCol="0">
              <a:spAutoFit/>
            </a:bodyPr>
            <a:lstStyle/>
            <a:p>
              <a:r>
                <a:rPr lang="en-US" sz="3200" dirty="0" smtClean="0">
                  <a:solidFill>
                    <a:schemeClr val="bg1"/>
                  </a:solidFill>
                  <a:cs typeface="Arial" pitchFamily="34" charset="0"/>
                </a:rPr>
                <a:t>. </a:t>
              </a:r>
            </a:p>
          </p:txBody>
        </p:sp>
      </p:grpSp>
      <p:sp>
        <p:nvSpPr>
          <p:cNvPr id="94" name="Text Placeholder 2"/>
          <p:cNvSpPr>
            <a:spLocks noGrp="1"/>
          </p:cNvSpPr>
          <p:nvPr>
            <p:ph type="body" sz="quarter" idx="10"/>
          </p:nvPr>
        </p:nvSpPr>
        <p:spPr>
          <a:xfrm>
            <a:off x="2563903" y="914400"/>
            <a:ext cx="38736498" cy="3124200"/>
          </a:xfrm>
        </p:spPr>
        <p:txBody>
          <a:bodyPr>
            <a:normAutofit fontScale="92500" lnSpcReduction="20000"/>
          </a:bodyPr>
          <a:lstStyle/>
          <a:p>
            <a:pPr algn="ctr"/>
            <a:r>
              <a:rPr lang="en-US" sz="10800" dirty="0" smtClean="0">
                <a:ln>
                  <a:solidFill>
                    <a:schemeClr val="tx1"/>
                  </a:solidFill>
                </a:ln>
                <a:solidFill>
                  <a:srgbClr val="FF0000"/>
                </a:solidFill>
                <a:latin typeface="Arial Black" pitchFamily="34" charset="0"/>
              </a:rPr>
              <a:t>Building</a:t>
            </a:r>
            <a:r>
              <a:rPr lang="en-US" sz="10800" dirty="0" smtClean="0">
                <a:ln>
                  <a:solidFill>
                    <a:schemeClr val="tx1"/>
                  </a:solidFill>
                </a:ln>
                <a:latin typeface="Arial Black" pitchFamily="34" charset="0"/>
              </a:rPr>
              <a:t> </a:t>
            </a:r>
            <a:r>
              <a:rPr lang="en-US" sz="10800" dirty="0" smtClean="0">
                <a:ln>
                  <a:solidFill>
                    <a:schemeClr val="tx1"/>
                  </a:solidFill>
                </a:ln>
                <a:solidFill>
                  <a:srgbClr val="FFC000"/>
                </a:solidFill>
                <a:latin typeface="Arial Black" pitchFamily="34" charset="0"/>
              </a:rPr>
              <a:t>Bridges:</a:t>
            </a:r>
            <a:r>
              <a:rPr lang="en-US" sz="10800" dirty="0" smtClean="0">
                <a:ln>
                  <a:solidFill>
                    <a:schemeClr val="tx1"/>
                  </a:solidFill>
                </a:ln>
                <a:latin typeface="Arial Black" pitchFamily="34" charset="0"/>
              </a:rPr>
              <a:t> </a:t>
            </a:r>
            <a:r>
              <a:rPr lang="en-US" sz="10800" dirty="0" smtClean="0">
                <a:ln>
                  <a:solidFill>
                    <a:schemeClr val="tx1"/>
                  </a:solidFill>
                </a:ln>
                <a:solidFill>
                  <a:srgbClr val="FFFF00"/>
                </a:solidFill>
                <a:latin typeface="Arial Black" pitchFamily="34" charset="0"/>
              </a:rPr>
              <a:t>Creating</a:t>
            </a:r>
            <a:r>
              <a:rPr lang="en-US" sz="10800" dirty="0" smtClean="0">
                <a:ln>
                  <a:solidFill>
                    <a:schemeClr val="tx1"/>
                  </a:solidFill>
                </a:ln>
                <a:latin typeface="Arial Black" pitchFamily="34" charset="0"/>
              </a:rPr>
              <a:t> </a:t>
            </a:r>
            <a:r>
              <a:rPr lang="en-US" sz="10800" dirty="0" smtClean="0">
                <a:ln>
                  <a:solidFill>
                    <a:schemeClr val="tx1"/>
                  </a:solidFill>
                </a:ln>
                <a:solidFill>
                  <a:srgbClr val="92D050"/>
                </a:solidFill>
                <a:latin typeface="Arial Black" pitchFamily="34" charset="0"/>
              </a:rPr>
              <a:t>Spaces</a:t>
            </a:r>
            <a:r>
              <a:rPr lang="en-US" sz="10800" dirty="0" smtClean="0">
                <a:ln>
                  <a:solidFill>
                    <a:schemeClr val="tx1"/>
                  </a:solidFill>
                </a:ln>
                <a:latin typeface="Arial Black" pitchFamily="34" charset="0"/>
              </a:rPr>
              <a:t> </a:t>
            </a:r>
            <a:r>
              <a:rPr lang="en-US" sz="10800" dirty="0" smtClean="0">
                <a:ln>
                  <a:solidFill>
                    <a:schemeClr val="tx1"/>
                  </a:solidFill>
                </a:ln>
                <a:solidFill>
                  <a:srgbClr val="00B0F0"/>
                </a:solidFill>
                <a:latin typeface="Arial Black" pitchFamily="34" charset="0"/>
              </a:rPr>
              <a:t>for</a:t>
            </a:r>
            <a:r>
              <a:rPr lang="en-US" sz="10800" dirty="0" smtClean="0">
                <a:ln>
                  <a:solidFill>
                    <a:schemeClr val="tx1"/>
                  </a:solidFill>
                </a:ln>
                <a:latin typeface="Arial Black" pitchFamily="34" charset="0"/>
              </a:rPr>
              <a:t> </a:t>
            </a:r>
            <a:r>
              <a:rPr lang="en-US" sz="10800" dirty="0" smtClean="0">
                <a:ln>
                  <a:solidFill>
                    <a:schemeClr val="tx1"/>
                  </a:solidFill>
                </a:ln>
                <a:solidFill>
                  <a:srgbClr val="7030A0"/>
                </a:solidFill>
                <a:latin typeface="Arial Black" pitchFamily="34" charset="0"/>
              </a:rPr>
              <a:t>Inclusion</a:t>
            </a:r>
            <a:r>
              <a:rPr lang="en-US" sz="10800" dirty="0" smtClean="0">
                <a:ln>
                  <a:solidFill>
                    <a:schemeClr val="tx1"/>
                  </a:solidFill>
                </a:ln>
                <a:latin typeface="Arial Black" pitchFamily="34" charset="0"/>
              </a:rPr>
              <a:t> </a:t>
            </a:r>
            <a:r>
              <a:rPr lang="en-US" sz="10800" dirty="0" smtClean="0">
                <a:ln>
                  <a:solidFill>
                    <a:schemeClr val="tx1"/>
                  </a:solidFill>
                </a:ln>
                <a:solidFill>
                  <a:srgbClr val="FF0000"/>
                </a:solidFill>
                <a:latin typeface="Arial Black" pitchFamily="34" charset="0"/>
              </a:rPr>
              <a:t>within</a:t>
            </a:r>
            <a:r>
              <a:rPr lang="en-US" sz="10800" dirty="0" smtClean="0">
                <a:ln>
                  <a:solidFill>
                    <a:schemeClr val="tx1"/>
                  </a:solidFill>
                </a:ln>
                <a:latin typeface="Arial Black" pitchFamily="34" charset="0"/>
              </a:rPr>
              <a:t> </a:t>
            </a:r>
            <a:r>
              <a:rPr lang="en-US" sz="10800" dirty="0" smtClean="0">
                <a:ln>
                  <a:solidFill>
                    <a:schemeClr val="tx1"/>
                  </a:solidFill>
                </a:ln>
                <a:solidFill>
                  <a:srgbClr val="FFC000"/>
                </a:solidFill>
                <a:latin typeface="Arial Black" pitchFamily="34" charset="0"/>
              </a:rPr>
              <a:t>Self-Advocacy</a:t>
            </a:r>
            <a:r>
              <a:rPr lang="en-US" sz="10800" dirty="0" smtClean="0">
                <a:ln>
                  <a:solidFill>
                    <a:schemeClr val="tx1"/>
                  </a:solidFill>
                </a:ln>
                <a:latin typeface="Arial Black" pitchFamily="34" charset="0"/>
              </a:rPr>
              <a:t> </a:t>
            </a:r>
            <a:r>
              <a:rPr lang="en-US" sz="10800" dirty="0" smtClean="0">
                <a:ln>
                  <a:solidFill>
                    <a:schemeClr val="tx1"/>
                  </a:solidFill>
                </a:ln>
                <a:solidFill>
                  <a:srgbClr val="FFFF00"/>
                </a:solidFill>
                <a:latin typeface="Arial Black" pitchFamily="34" charset="0"/>
              </a:rPr>
              <a:t>and </a:t>
            </a:r>
            <a:r>
              <a:rPr lang="en-US" sz="10800" dirty="0" smtClean="0">
                <a:ln>
                  <a:solidFill>
                    <a:schemeClr val="tx1"/>
                  </a:solidFill>
                </a:ln>
                <a:solidFill>
                  <a:srgbClr val="92D050"/>
                </a:solidFill>
                <a:latin typeface="Arial Black" pitchFamily="34" charset="0"/>
              </a:rPr>
              <a:t>LGBTQ</a:t>
            </a:r>
            <a:r>
              <a:rPr lang="en-US" sz="10800" dirty="0" smtClean="0">
                <a:ln>
                  <a:solidFill>
                    <a:schemeClr val="tx1"/>
                  </a:solidFill>
                </a:ln>
                <a:solidFill>
                  <a:srgbClr val="FFFF00"/>
                </a:solidFill>
                <a:latin typeface="Arial Black" pitchFamily="34" charset="0"/>
              </a:rPr>
              <a:t> </a:t>
            </a:r>
            <a:r>
              <a:rPr lang="en-US" sz="10800" dirty="0" smtClean="0">
                <a:ln>
                  <a:solidFill>
                    <a:schemeClr val="tx1"/>
                  </a:solidFill>
                </a:ln>
                <a:solidFill>
                  <a:srgbClr val="00B0F0"/>
                </a:solidFill>
                <a:latin typeface="Arial Black" pitchFamily="34" charset="0"/>
              </a:rPr>
              <a:t>Communities</a:t>
            </a:r>
          </a:p>
          <a:p>
            <a:pPr algn="ctr"/>
            <a:endParaRPr lang="en-US" sz="6600" b="1" i="1" dirty="0">
              <a:solidFill>
                <a:schemeClr val="bg1"/>
              </a:solidFill>
              <a:effectLst>
                <a:outerShdw blurRad="38100" dist="38100" dir="2700000" algn="tl">
                  <a:srgbClr val="000000">
                    <a:alpha val="43137"/>
                  </a:srgbClr>
                </a:outerShdw>
              </a:effectLst>
            </a:endParaRPr>
          </a:p>
        </p:txBody>
      </p:sp>
      <p:sp>
        <p:nvSpPr>
          <p:cNvPr id="95" name="Text Placeholder 3"/>
          <p:cNvSpPr>
            <a:spLocks noGrp="1"/>
          </p:cNvSpPr>
          <p:nvPr>
            <p:ph type="body" sz="quarter" idx="11"/>
          </p:nvPr>
        </p:nvSpPr>
        <p:spPr>
          <a:xfrm>
            <a:off x="2563903" y="3505200"/>
            <a:ext cx="38736498" cy="2133600"/>
          </a:xfrm>
        </p:spPr>
        <p:txBody>
          <a:bodyPr>
            <a:normAutofit fontScale="62500" lnSpcReduction="20000"/>
          </a:bodyPr>
          <a:lstStyle/>
          <a:p>
            <a:pPr algn="ctr"/>
            <a:endParaRPr lang="en-US" sz="4800" dirty="0" smtClean="0">
              <a:solidFill>
                <a:schemeClr val="bg1"/>
              </a:solidFill>
            </a:endParaRPr>
          </a:p>
          <a:p>
            <a:pPr algn="ctr"/>
            <a:r>
              <a:rPr lang="en-US" sz="6900" dirty="0" err="1" smtClean="0"/>
              <a:t>Lex</a:t>
            </a:r>
            <a:r>
              <a:rPr lang="en-US" sz="6900" dirty="0" smtClean="0"/>
              <a:t> </a:t>
            </a:r>
            <a:r>
              <a:rPr lang="en-US" sz="6900" dirty="0" err="1" smtClean="0"/>
              <a:t>Bolyanatz</a:t>
            </a:r>
            <a:r>
              <a:rPr lang="en-US" sz="6900" dirty="0" smtClean="0"/>
              <a:t>, MSW, &amp; Tia </a:t>
            </a:r>
            <a:r>
              <a:rPr lang="en-US" sz="6900" dirty="0" err="1" smtClean="0"/>
              <a:t>Nelis</a:t>
            </a:r>
            <a:r>
              <a:rPr lang="en-US" sz="6900" dirty="0" smtClean="0"/>
              <a:t>, Self-Advocacy Specialist</a:t>
            </a:r>
          </a:p>
          <a:p>
            <a:pPr algn="ctr"/>
            <a:r>
              <a:rPr lang="en-US" sz="6900" dirty="0" smtClean="0"/>
              <a:t>Institute on Disability and Human Development, IL UCEDD, University of Illinois at Chicago</a:t>
            </a:r>
            <a:endParaRPr lang="en-US" sz="6900" dirty="0"/>
          </a:p>
        </p:txBody>
      </p:sp>
      <p:sp>
        <p:nvSpPr>
          <p:cNvPr id="2049" name="Rectangle 1"/>
          <p:cNvSpPr>
            <a:spLocks noChangeArrowheads="1"/>
          </p:cNvSpPr>
          <p:nvPr/>
        </p:nvSpPr>
        <p:spPr bwMode="auto">
          <a:xfrm>
            <a:off x="990600" y="6252540"/>
            <a:ext cx="8001000" cy="107106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lang="en-US" sz="3000" dirty="0" smtClean="0">
              <a:ea typeface="Calibri" pitchFamily="34"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lang="en-US" sz="3000" dirty="0" smtClean="0">
                <a:ea typeface="Calibri" pitchFamily="34" charset="0"/>
                <a:cs typeface="Times New Roman" pitchFamily="18" charset="0"/>
              </a:rPr>
              <a:t>T</a:t>
            </a:r>
            <a:r>
              <a:rPr kumimoji="0" lang="en-US" sz="3000" b="0" i="0" u="none" strike="noStrike" cap="none" normalizeH="0" baseline="0" dirty="0" smtClean="0">
                <a:ln>
                  <a:noFill/>
                </a:ln>
                <a:solidFill>
                  <a:schemeClr val="tx1"/>
                </a:solidFill>
                <a:effectLst/>
                <a:ea typeface="Calibri" pitchFamily="34" charset="0"/>
                <a:cs typeface="Times New Roman" pitchFamily="18" charset="0"/>
              </a:rPr>
              <a:t>he intersecting marginal identities of self-advocates with intellectual/developmental disabilities (IDD) and individuals who identify as Lesbian, Gay, Bisexual, Transgender and/or Queer (LGBTQ) provides an opportunity for increased social support and social inclusion. </a:t>
            </a: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ea typeface="Calibri" pitchFamily="34" charset="0"/>
                <a:cs typeface="Times New Roman" pitchFamily="18" charset="0"/>
              </a:rPr>
              <a:t>There has been very little research done on this area, and the authors suggest that through the creation of inclusive spaces, these two communities can mutually benefit from each other’s perspective. </a:t>
            </a:r>
            <a:endParaRPr kumimoji="0" lang="en-US" sz="3000" b="0" i="0" u="none" strike="noStrike" cap="none" normalizeH="0" baseline="0" dirty="0" smtClean="0">
              <a:ln>
                <a:noFill/>
              </a:ln>
              <a:solidFill>
                <a:schemeClr val="tx1"/>
              </a:solidFill>
              <a:effectLst/>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ea typeface="Calibri" pitchFamily="34" charset="0"/>
                <a:cs typeface="Times New Roman" pitchFamily="18" charset="0"/>
              </a:rPr>
              <a:t>At the self-advocacy summits that were held in 2011, a young adult with IDD came out as a lesbian in front of other self-advocates and allies. </a:t>
            </a:r>
            <a:r>
              <a:rPr kumimoji="0" lang="en-US" sz="3000" b="1" i="0" u="none" strike="noStrike" cap="none" normalizeH="0" baseline="0" dirty="0" smtClean="0">
                <a:ln>
                  <a:noFill/>
                </a:ln>
                <a:solidFill>
                  <a:schemeClr val="tx1"/>
                </a:solidFill>
                <a:effectLst/>
                <a:ea typeface="Calibri" pitchFamily="34" charset="0"/>
                <a:cs typeface="Times New Roman" pitchFamily="18" charset="0"/>
              </a:rPr>
              <a:t> </a:t>
            </a:r>
            <a:r>
              <a:rPr kumimoji="0" lang="en-US" sz="3000" b="0" i="0" u="none" strike="noStrike" cap="none" normalizeH="0" baseline="0" dirty="0" smtClean="0">
                <a:ln>
                  <a:noFill/>
                </a:ln>
                <a:solidFill>
                  <a:schemeClr val="tx1"/>
                </a:solidFill>
                <a:effectLst/>
                <a:ea typeface="Calibri" pitchFamily="34" charset="0"/>
                <a:cs typeface="Times New Roman" pitchFamily="18" charset="0"/>
              </a:rPr>
              <a:t>Although people were supportive, this young woman was looking for a support group that would allow her to have role models who had had similar experiences to her. Self-advocates and allies must continue to support GLBTQ self-advocates, but the GLBTQ community can and should provide unique insight from their experiences. </a:t>
            </a:r>
            <a:endParaRPr kumimoji="0" lang="en-US" sz="3000" b="0" i="0" u="none" strike="noStrike" cap="none" normalizeH="0" baseline="0" dirty="0" smtClean="0">
              <a:ln>
                <a:noFill/>
              </a:ln>
              <a:solidFill>
                <a:schemeClr val="tx1"/>
              </a:solidFill>
              <a:effectLst/>
              <a:cs typeface="Arial" pitchFamily="34" charset="0"/>
            </a:endParaRPr>
          </a:p>
        </p:txBody>
      </p:sp>
      <p:sp>
        <p:nvSpPr>
          <p:cNvPr id="97" name="TextBox 96"/>
          <p:cNvSpPr txBox="1"/>
          <p:nvPr/>
        </p:nvSpPr>
        <p:spPr>
          <a:xfrm>
            <a:off x="9829800" y="6019800"/>
            <a:ext cx="23545800" cy="1754326"/>
          </a:xfrm>
          <a:prstGeom prst="rect">
            <a:avLst/>
          </a:prstGeom>
          <a:noFill/>
        </p:spPr>
        <p:txBody>
          <a:bodyPr wrap="square" rtlCol="0">
            <a:spAutoFit/>
          </a:bodyPr>
          <a:lstStyle/>
          <a:p>
            <a:pPr algn="ctr"/>
            <a:r>
              <a:rPr lang="en-US" sz="5400" dirty="0" smtClean="0">
                <a:ln>
                  <a:solidFill>
                    <a:schemeClr val="tx1"/>
                  </a:solidFill>
                </a:ln>
              </a:rPr>
              <a:t>What could inclusive spaces that include self-advocates and GLBTQ advocates look like? </a:t>
            </a:r>
            <a:endParaRPr lang="en-US" sz="5400" dirty="0">
              <a:ln>
                <a:solidFill>
                  <a:schemeClr val="tx1"/>
                </a:solidFill>
              </a:ln>
            </a:endParaRPr>
          </a:p>
        </p:txBody>
      </p:sp>
      <p:sp>
        <p:nvSpPr>
          <p:cNvPr id="2051" name="Rectangle 3"/>
          <p:cNvSpPr>
            <a:spLocks noChangeArrowheads="1"/>
          </p:cNvSpPr>
          <p:nvPr/>
        </p:nvSpPr>
        <p:spPr bwMode="auto">
          <a:xfrm>
            <a:off x="9906000" y="7836688"/>
            <a:ext cx="239268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ea typeface="Calibri" pitchFamily="34" charset="0"/>
                <a:cs typeface="Times New Roman" pitchFamily="18" charset="0"/>
              </a:rPr>
              <a:t>1.  </a:t>
            </a:r>
            <a:r>
              <a:rPr kumimoji="0" lang="en-US" sz="3200" b="1" i="0" u="none" strike="noStrike" cap="none" normalizeH="0" baseline="0" dirty="0" smtClean="0">
                <a:ln>
                  <a:noFill/>
                </a:ln>
                <a:solidFill>
                  <a:schemeClr val="tx1"/>
                </a:solidFill>
                <a:effectLst/>
                <a:ea typeface="Calibri" pitchFamily="34" charset="0"/>
                <a:cs typeface="Times New Roman" pitchFamily="18" charset="0"/>
              </a:rPr>
              <a:t>Showing up</a:t>
            </a:r>
            <a:r>
              <a:rPr kumimoji="0" lang="en-US" sz="3200" b="0" i="0" u="none" strike="noStrike" cap="none" normalizeH="0" baseline="0" dirty="0" smtClean="0">
                <a:ln>
                  <a:noFill/>
                </a:ln>
                <a:solidFill>
                  <a:schemeClr val="tx1"/>
                </a:solidFill>
                <a:effectLst/>
                <a:ea typeface="Calibri" pitchFamily="34" charset="0"/>
                <a:cs typeface="Times New Roman" pitchFamily="18" charset="0"/>
              </a:rPr>
              <a:t>. The concrete connections that come through in-person meetings and conversations are important for building trust and getting to know who the other group members are. Within this, there should be space to identify any way you want to. Including members from both movements in each group’s is essential for true inclusivity, as Thompson (2008) has demonstrated. Also, by examining each other’s goals and things that they are working on, both groups can see where they can partner for those issues that are important to both groups. </a:t>
            </a:r>
            <a:endParaRPr kumimoji="0" lang="en-US" sz="32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ea typeface="Calibri" pitchFamily="34" charset="0"/>
                <a:cs typeface="Times New Roman" pitchFamily="18" charset="0"/>
              </a:rPr>
              <a:t>2. </a:t>
            </a:r>
            <a:r>
              <a:rPr kumimoji="0" lang="en-US" sz="3200" b="1" i="0" u="none" strike="noStrike" cap="none" normalizeH="0" baseline="0" dirty="0" smtClean="0">
                <a:ln>
                  <a:noFill/>
                </a:ln>
                <a:solidFill>
                  <a:schemeClr val="tx1"/>
                </a:solidFill>
                <a:effectLst/>
                <a:ea typeface="Calibri" pitchFamily="34" charset="0"/>
                <a:cs typeface="Times New Roman" pitchFamily="18" charset="0"/>
              </a:rPr>
              <a:t>Respectful honesty</a:t>
            </a:r>
            <a:r>
              <a:rPr kumimoji="0" lang="en-US" sz="3200" b="0" i="0" u="none" strike="noStrike" cap="none" normalizeH="0" baseline="0" dirty="0" smtClean="0">
                <a:ln>
                  <a:noFill/>
                </a:ln>
                <a:solidFill>
                  <a:schemeClr val="tx1"/>
                </a:solidFill>
                <a:effectLst/>
                <a:ea typeface="Calibri" pitchFamily="34" charset="0"/>
                <a:cs typeface="Times New Roman" pitchFamily="18" charset="0"/>
              </a:rPr>
              <a:t>. Speak from your own experience and be open to the experiences of others. Language matters. Asking the question of how a person would like to be addressed is always a good idea. Being honest with yourself is the first step. From there you can be honest with others. </a:t>
            </a:r>
            <a:endParaRPr kumimoji="0" lang="en-US" sz="32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ea typeface="Calibri" pitchFamily="34" charset="0"/>
                <a:cs typeface="Times New Roman" pitchFamily="18" charset="0"/>
              </a:rPr>
              <a:t>3. </a:t>
            </a:r>
            <a:r>
              <a:rPr kumimoji="0" lang="en-US" sz="3200" b="1" i="0" u="none" strike="noStrike" cap="none" normalizeH="0" baseline="0" dirty="0" smtClean="0">
                <a:ln>
                  <a:noFill/>
                </a:ln>
                <a:solidFill>
                  <a:schemeClr val="tx1"/>
                </a:solidFill>
                <a:effectLst/>
                <a:ea typeface="Calibri" pitchFamily="34" charset="0"/>
                <a:cs typeface="Times New Roman" pitchFamily="18" charset="0"/>
              </a:rPr>
              <a:t>Understand supports</a:t>
            </a:r>
            <a:r>
              <a:rPr kumimoji="0" lang="en-US" sz="3200" b="0" i="0" u="none" strike="noStrike" cap="none" normalizeH="0" baseline="0" dirty="0" smtClean="0">
                <a:ln>
                  <a:noFill/>
                </a:ln>
                <a:solidFill>
                  <a:schemeClr val="tx1"/>
                </a:solidFill>
                <a:effectLst/>
                <a:ea typeface="Calibri" pitchFamily="34" charset="0"/>
                <a:cs typeface="Times New Roman" pitchFamily="18" charset="0"/>
              </a:rPr>
              <a:t> that people may or may not need. Some people like to ask for support, where others may benefit from “support check-ins.” This is similar to the idea of “gender pronoun checks,” during which group members can offer specifics in terms of how they’d like to be addressed. Supports can appear in a variety of modes. Checking in as a group gives individuals an opportunity to explain what works best for them without being singled out. </a:t>
            </a:r>
            <a:endParaRPr kumimoji="0" lang="en-US" sz="3200" b="0" i="0" u="none" strike="noStrike" cap="none" normalizeH="0" baseline="0" dirty="0" smtClean="0">
              <a:ln>
                <a:noFill/>
              </a:ln>
              <a:solidFill>
                <a:schemeClr val="tx1"/>
              </a:solidFill>
              <a:effectLst/>
              <a:cs typeface="Arial" pitchFamily="34" charset="0"/>
            </a:endParaRPr>
          </a:p>
        </p:txBody>
      </p:sp>
      <p:pic>
        <p:nvPicPr>
          <p:cNvPr id="31" name="Picture 30" descr="tia presenting.jpg"/>
          <p:cNvPicPr>
            <a:picLocks noChangeAspect="1"/>
          </p:cNvPicPr>
          <p:nvPr/>
        </p:nvPicPr>
        <p:blipFill>
          <a:blip r:embed="rId2" cstate="print"/>
          <a:stretch>
            <a:fillRect/>
          </a:stretch>
        </p:blipFill>
        <p:spPr>
          <a:xfrm>
            <a:off x="23469600" y="15163800"/>
            <a:ext cx="8864600" cy="6438900"/>
          </a:xfrm>
          <a:prstGeom prst="rect">
            <a:avLst/>
          </a:prstGeom>
          <a:ln>
            <a:solidFill>
              <a:schemeClr val="tx1"/>
            </a:solidFill>
          </a:ln>
        </p:spPr>
      </p:pic>
    </p:spTree>
    <p:extLst>
      <p:ext uri="{BB962C8B-B14F-4D97-AF65-F5344CB8AC3E}">
        <p14:creationId xmlns="" xmlns:p14="http://schemas.microsoft.com/office/powerpoint/2010/main" val="1270404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3808</TotalTime>
  <Words>1190</Words>
  <Application>Microsoft Office PowerPoint</Application>
  <PresentationFormat>Custom</PresentationFormat>
  <Paragraphs>52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to create a scientific poster</dc:title>
  <dc:subject>Free Research Poster</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dhd-abolya2</cp:lastModifiedBy>
  <cp:revision>94</cp:revision>
  <cp:lastPrinted>2012-07-31T19:59:21Z</cp:lastPrinted>
  <dcterms:created xsi:type="dcterms:W3CDTF">2012-07-31T16:06:49Z</dcterms:created>
  <dcterms:modified xsi:type="dcterms:W3CDTF">2013-11-06T18:13:26Z</dcterms:modified>
  <cp:category>research posters template</cp:category>
</cp:coreProperties>
</file>